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5" r:id="rId5"/>
    <p:sldId id="267" r:id="rId6"/>
    <p:sldId id="268" r:id="rId7"/>
    <p:sldId id="269" r:id="rId8"/>
    <p:sldId id="257" r:id="rId9"/>
    <p:sldId id="258" r:id="rId10"/>
    <p:sldId id="259" r:id="rId11"/>
    <p:sldId id="260" r:id="rId12"/>
    <p:sldId id="271" r:id="rId13"/>
    <p:sldId id="261" r:id="rId14"/>
    <p:sldId id="270"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AEF228-57FE-4F15-8866-84306C64382E}"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846E7-08BA-43F3-AE13-F125DE790994}" type="slidenum">
              <a:rPr lang="en-US" smtClean="0"/>
              <a:t>‹#›</a:t>
            </a:fld>
            <a:endParaRPr lang="en-US"/>
          </a:p>
        </p:txBody>
      </p:sp>
    </p:spTree>
    <p:extLst>
      <p:ext uri="{BB962C8B-B14F-4D97-AF65-F5344CB8AC3E}">
        <p14:creationId xmlns:p14="http://schemas.microsoft.com/office/powerpoint/2010/main" val="90510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EF228-57FE-4F15-8866-84306C64382E}"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846E7-08BA-43F3-AE13-F125DE790994}" type="slidenum">
              <a:rPr lang="en-US" smtClean="0"/>
              <a:t>‹#›</a:t>
            </a:fld>
            <a:endParaRPr lang="en-US"/>
          </a:p>
        </p:txBody>
      </p:sp>
    </p:spTree>
    <p:extLst>
      <p:ext uri="{BB962C8B-B14F-4D97-AF65-F5344CB8AC3E}">
        <p14:creationId xmlns:p14="http://schemas.microsoft.com/office/powerpoint/2010/main" val="84354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EF228-57FE-4F15-8866-84306C64382E}"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846E7-08BA-43F3-AE13-F125DE790994}" type="slidenum">
              <a:rPr lang="en-US" smtClean="0"/>
              <a:t>‹#›</a:t>
            </a:fld>
            <a:endParaRPr lang="en-US"/>
          </a:p>
        </p:txBody>
      </p:sp>
    </p:spTree>
    <p:extLst>
      <p:ext uri="{BB962C8B-B14F-4D97-AF65-F5344CB8AC3E}">
        <p14:creationId xmlns:p14="http://schemas.microsoft.com/office/powerpoint/2010/main" val="176954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EF228-57FE-4F15-8866-84306C64382E}"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846E7-08BA-43F3-AE13-F125DE790994}" type="slidenum">
              <a:rPr lang="en-US" smtClean="0"/>
              <a:t>‹#›</a:t>
            </a:fld>
            <a:endParaRPr lang="en-US"/>
          </a:p>
        </p:txBody>
      </p:sp>
    </p:spTree>
    <p:extLst>
      <p:ext uri="{BB962C8B-B14F-4D97-AF65-F5344CB8AC3E}">
        <p14:creationId xmlns:p14="http://schemas.microsoft.com/office/powerpoint/2010/main" val="177065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AEF228-57FE-4F15-8866-84306C64382E}"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846E7-08BA-43F3-AE13-F125DE790994}" type="slidenum">
              <a:rPr lang="en-US" smtClean="0"/>
              <a:t>‹#›</a:t>
            </a:fld>
            <a:endParaRPr lang="en-US"/>
          </a:p>
        </p:txBody>
      </p:sp>
    </p:spTree>
    <p:extLst>
      <p:ext uri="{BB962C8B-B14F-4D97-AF65-F5344CB8AC3E}">
        <p14:creationId xmlns:p14="http://schemas.microsoft.com/office/powerpoint/2010/main" val="410687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AEF228-57FE-4F15-8866-84306C64382E}"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846E7-08BA-43F3-AE13-F125DE790994}" type="slidenum">
              <a:rPr lang="en-US" smtClean="0"/>
              <a:t>‹#›</a:t>
            </a:fld>
            <a:endParaRPr lang="en-US"/>
          </a:p>
        </p:txBody>
      </p:sp>
    </p:spTree>
    <p:extLst>
      <p:ext uri="{BB962C8B-B14F-4D97-AF65-F5344CB8AC3E}">
        <p14:creationId xmlns:p14="http://schemas.microsoft.com/office/powerpoint/2010/main" val="306720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AEF228-57FE-4F15-8866-84306C64382E}" type="datetimeFigureOut">
              <a:rPr lang="en-US" smtClean="0"/>
              <a:t>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846E7-08BA-43F3-AE13-F125DE790994}" type="slidenum">
              <a:rPr lang="en-US" smtClean="0"/>
              <a:t>‹#›</a:t>
            </a:fld>
            <a:endParaRPr lang="en-US"/>
          </a:p>
        </p:txBody>
      </p:sp>
    </p:spTree>
    <p:extLst>
      <p:ext uri="{BB962C8B-B14F-4D97-AF65-F5344CB8AC3E}">
        <p14:creationId xmlns:p14="http://schemas.microsoft.com/office/powerpoint/2010/main" val="7617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AEF228-57FE-4F15-8866-84306C64382E}" type="datetimeFigureOut">
              <a:rPr lang="en-US" smtClean="0"/>
              <a:t>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846E7-08BA-43F3-AE13-F125DE790994}" type="slidenum">
              <a:rPr lang="en-US" smtClean="0"/>
              <a:t>‹#›</a:t>
            </a:fld>
            <a:endParaRPr lang="en-US"/>
          </a:p>
        </p:txBody>
      </p:sp>
    </p:spTree>
    <p:extLst>
      <p:ext uri="{BB962C8B-B14F-4D97-AF65-F5344CB8AC3E}">
        <p14:creationId xmlns:p14="http://schemas.microsoft.com/office/powerpoint/2010/main" val="4117547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EF228-57FE-4F15-8866-84306C64382E}" type="datetimeFigureOut">
              <a:rPr lang="en-US" smtClean="0"/>
              <a:t>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846E7-08BA-43F3-AE13-F125DE790994}" type="slidenum">
              <a:rPr lang="en-US" smtClean="0"/>
              <a:t>‹#›</a:t>
            </a:fld>
            <a:endParaRPr lang="en-US"/>
          </a:p>
        </p:txBody>
      </p:sp>
    </p:spTree>
    <p:extLst>
      <p:ext uri="{BB962C8B-B14F-4D97-AF65-F5344CB8AC3E}">
        <p14:creationId xmlns:p14="http://schemas.microsoft.com/office/powerpoint/2010/main" val="152619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EF228-57FE-4F15-8866-84306C64382E}"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846E7-08BA-43F3-AE13-F125DE790994}" type="slidenum">
              <a:rPr lang="en-US" smtClean="0"/>
              <a:t>‹#›</a:t>
            </a:fld>
            <a:endParaRPr lang="en-US"/>
          </a:p>
        </p:txBody>
      </p:sp>
    </p:spTree>
    <p:extLst>
      <p:ext uri="{BB962C8B-B14F-4D97-AF65-F5344CB8AC3E}">
        <p14:creationId xmlns:p14="http://schemas.microsoft.com/office/powerpoint/2010/main" val="267463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EF228-57FE-4F15-8866-84306C64382E}"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846E7-08BA-43F3-AE13-F125DE790994}" type="slidenum">
              <a:rPr lang="en-US" smtClean="0"/>
              <a:t>‹#›</a:t>
            </a:fld>
            <a:endParaRPr lang="en-US"/>
          </a:p>
        </p:txBody>
      </p:sp>
    </p:spTree>
    <p:extLst>
      <p:ext uri="{BB962C8B-B14F-4D97-AF65-F5344CB8AC3E}">
        <p14:creationId xmlns:p14="http://schemas.microsoft.com/office/powerpoint/2010/main" val="611284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6000">
              <a:srgbClr val="66008F"/>
            </a:gs>
            <a:gs pos="11000">
              <a:srgbClr val="BA0066"/>
            </a:gs>
            <a:gs pos="25000">
              <a:srgbClr val="FF0000"/>
            </a:gs>
            <a:gs pos="100000">
              <a:srgbClr val="FF82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EF228-57FE-4F15-8866-84306C64382E}" type="datetimeFigureOut">
              <a:rPr lang="en-US" smtClean="0"/>
              <a:t>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846E7-08BA-43F3-AE13-F125DE790994}" type="slidenum">
              <a:rPr lang="en-US" smtClean="0"/>
              <a:t>‹#›</a:t>
            </a:fld>
            <a:endParaRPr lang="en-US"/>
          </a:p>
        </p:txBody>
      </p:sp>
    </p:spTree>
    <p:extLst>
      <p:ext uri="{BB962C8B-B14F-4D97-AF65-F5344CB8AC3E}">
        <p14:creationId xmlns:p14="http://schemas.microsoft.com/office/powerpoint/2010/main" val="2893639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www.google.com/url?sa=i&amp;rct=j&amp;q=Ursa+Minor&amp;source=images&amp;cd=&amp;cad=rja&amp;docid=6vljRSxfRWXhhM&amp;tbnid=NflhD3xThI-tKM:&amp;ved=0CAUQjRw&amp;url=http%3A%2F%2Fastropixels.com%2Fconstellations%2Fcharts%2FUMi.html&amp;ei=XjwJUanXI-b5ygHl64HIDw&amp;bvm=bv.41642243,d.aWc&amp;psig=AFQjCNFO9efbiHcUbV6fKYdoNHE8_s2qQw&amp;ust=1359646074025525" TargetMode="External"/><Relationship Id="rId1" Type="http://schemas.openxmlformats.org/officeDocument/2006/relationships/slideLayout" Target="../slideLayouts/slideLayout2.xml"/><Relationship Id="rId6" Type="http://schemas.openxmlformats.org/officeDocument/2006/relationships/hyperlink" Target="http://www.google.com/url?sa=i&amp;rct=j&amp;q=Ursa+Minor&amp;source=images&amp;cd=&amp;cad=rja&amp;docid=EaAtBioF27nMGM&amp;tbnid=vS8a6x0p3oZlaM:&amp;ved=0CAUQjRw&amp;url=http%3A%2F%2Fwww.flickr.com%2Fphotos%2Fedlimphoto%2F2635443486%2F&amp;ei=pjwJUfLTJIPiyAH104DIDg&amp;bvm=bv.41642243,d.aWc&amp;psig=AFQjCNFO9efbiHcUbV6fKYdoNHE8_s2qQw&amp;ust=1359646074025525" TargetMode="External"/><Relationship Id="rId5" Type="http://schemas.openxmlformats.org/officeDocument/2006/relationships/image" Target="../media/image5.jpeg"/><Relationship Id="rId4" Type="http://schemas.openxmlformats.org/officeDocument/2006/relationships/hyperlink" Target="http://www.google.com/url?sa=i&amp;rct=j&amp;q=Ursa+Minor&amp;source=images&amp;cd=&amp;cad=rja&amp;docid=Q7u5SCT5-lslUM&amp;tbnid=Nl3eKHnUpQg1qM:&amp;ved=0CAUQjRw&amp;url=http%3A%2F%2Fwww.redorbit.com%2Feducation%2Freference_library%2Fspace_1%2Fconstellations%2F2574950%2Fursa_minor_little_dipper_constellation%2F&amp;ei=NjwJUbiTH-LbyQH4uIEQ&amp;bvm=bv.41642243,d.aWc&amp;psig=AFQjCNFO9efbiHcUbV6fKYdoNHE8_s2qQw&amp;ust=135964607402552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google.com/url?sa=i&amp;rct=j&amp;q=Orion+the+Hunter&amp;source=images&amp;cd=&amp;cad=rja&amp;docid=LJouNDDtqquZ6M&amp;tbnid=KX37ecOrEDYAmM:&amp;ved=0CAUQjRw&amp;url=http%3A%2F%2Fwww.berthoudrecorder.com%2F2010%2F11%2F26%2Fearthsky-tonight%25E2%2580%2594nov-27-orion-the-hunter-rises-in-the-east-at-mid-evening%2F&amp;ei=ij0JUfbgF6jUyQHMg4HgDw&amp;bvm=bv.41642243,d.aWc&amp;psig=AFQjCNEeyGIK6c95gyrmX6S-fhcBqcEDmg&amp;ust=1359646273519729" TargetMode="External"/><Relationship Id="rId1" Type="http://schemas.openxmlformats.org/officeDocument/2006/relationships/slideLayout" Target="../slideLayouts/slideLayout2.xml"/><Relationship Id="rId6" Type="http://schemas.openxmlformats.org/officeDocument/2006/relationships/hyperlink" Target="http://www.google.com/url?sa=i&amp;rct=j&amp;q=Orion+the+Hunter&amp;source=images&amp;cd=&amp;cad=rja&amp;docid=BXvnlLYqUbsEfM&amp;tbnid=3PD2gHmFZQI39M:&amp;ved=0CAUQjRw&amp;url=http%3A%2F%2Fwww.redorbit.com%2Feducation%2Freference_library%2Fspace_1%2Fconstellations%2F2574924%2Forion_the_hunter_constellation%2F&amp;ei=3z0JUYjqGbKEygGx-4GwDg&amp;bvm=bv.41642243,d.aWc&amp;psig=AFQjCNEeyGIK6c95gyrmX6S-fhcBqcEDmg&amp;ust=1359646273519729" TargetMode="External"/><Relationship Id="rId5" Type="http://schemas.openxmlformats.org/officeDocument/2006/relationships/image" Target="../media/image8.jpeg"/><Relationship Id="rId4" Type="http://schemas.openxmlformats.org/officeDocument/2006/relationships/hyperlink" Target="http://www.google.com/url?sa=i&amp;rct=j&amp;q=Orion+the+Hunter&amp;source=images&amp;cd=&amp;cad=rja&amp;docid=XX_yT7aQTW1VzM&amp;tbnid=tacMiPO9-6uwOM:&amp;ved=0CAUQjRw&amp;url=http%3A%2F%2Fstardate.org%2Fnightsky%2Fconstellations%2Forion&amp;ei=zD0JUdbYA4SvygH1oQE&amp;bvm=bv.41642243,d.aWc&amp;psig=AFQjCNEeyGIK6c95gyrmX6S-fhcBqcEDmg&amp;ust=135964627351972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2.jpeg"/><Relationship Id="rId2" Type="http://schemas.openxmlformats.org/officeDocument/2006/relationships/hyperlink" Target="http://www.google.com/url?sa=i&amp;rct=j&amp;q=Gemini+Constellation&amp;source=images&amp;cd=&amp;cad=rja&amp;docid=yLKS9la7rTmgxM&amp;tbnid=d6rEuKsEyGDRdM:&amp;ved=0CAUQjRw&amp;url=http%3A%2F%2Fastronomyonline.org%2FViewImage.asp%3FCate%3DHome%26SubCate%3DMP01%26SubCate2%3D%26Img%3D%252FObservation%252FImages%252FConstellations%252FConstellationBig%252FGemini.gif%26Cpt%3DConstellations%2B-%2BGemini%2B(Twins)&amp;ei=Ij8JUYG8McqVygHu0YHYDg&amp;bvm=bv.41642243,d.aWc&amp;psig=AFQjCNHIXm8eXzeJAaDiAcPh40DPnH_zZQ&amp;ust=1359646823242931" TargetMode="External"/><Relationship Id="rId1" Type="http://schemas.openxmlformats.org/officeDocument/2006/relationships/slideLayout" Target="../slideLayouts/slideLayout2.xml"/><Relationship Id="rId6" Type="http://schemas.openxmlformats.org/officeDocument/2006/relationships/hyperlink" Target="http://www.google.com/url?sa=i&amp;rct=j&amp;q=Gemini+Constellation&amp;source=images&amp;cd=&amp;cad=rja&amp;docid=Km6LfVWS_skLSM&amp;tbnid=-V57WAtEFRudWM:&amp;ved=0CAUQjRw&amp;url=http%3A%2F%2Fwww.elore.com%2FAstrology%2FStudy%2Fgemini.htm&amp;ei=Vz8JUaWMI8SzyAHvwYEg&amp;bvm=bv.41642243,d.aWc&amp;psig=AFQjCNHIXm8eXzeJAaDiAcPh40DPnH_zZQ&amp;ust=1359646823242931" TargetMode="External"/><Relationship Id="rId5" Type="http://schemas.openxmlformats.org/officeDocument/2006/relationships/image" Target="../media/image11.png"/><Relationship Id="rId4" Type="http://schemas.openxmlformats.org/officeDocument/2006/relationships/hyperlink" Target="http://www.google.com/url?sa=i&amp;rct=j&amp;q=Gemini+Constellation&amp;source=images&amp;cd=&amp;cad=rja&amp;docid=_Uq9ult1_gDkhM&amp;tbnid=fiCbazmrpdB4MM:&amp;ved=0CAUQjRw&amp;url=http%3A%2F%2Ftheartisanjewelry.com%2Fhome%2Fwiki%2Fastrology%2Fastrology-gemini%2F&amp;ei=-D4JUfr4K6WOyAHM44DYDw&amp;bvm=bv.41642243,d.aWc&amp;psig=AFQjCNHIXm8eXzeJAaDiAcPh40DPnH_zZQ&amp;ust=135964682324293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hyperlink" Target="http://www.google.com/url?sa=i&amp;rct=j&amp;q=Constellation+Scorpio&amp;source=images&amp;cd=&amp;cad=rja&amp;docid=WOFnkIru9t1CQM&amp;tbnid=mSiSKySIG9s1UM:&amp;ved=0CAUQjRw&amp;url=http%3A%2F%2Fwww.timegenie.com%2Fastrology%2Fscorpio_daily_horoscope&amp;ei=2D8JUZ-II6rhygHAXg&amp;bvm=bv.41642243,d.aWc&amp;psig=AFQjCNEvxjk-Uz99uRiV8ipoGy1hooKrNg&amp;ust=1359647058048621" TargetMode="External"/><Relationship Id="rId1" Type="http://schemas.openxmlformats.org/officeDocument/2006/relationships/slideLayout" Target="../slideLayouts/slideLayout2.xml"/><Relationship Id="rId6" Type="http://schemas.openxmlformats.org/officeDocument/2006/relationships/hyperlink" Target="http://www.google.com/url?sa=i&amp;rct=j&amp;q=Constellation+Scorpio&amp;source=images&amp;cd=&amp;cad=rja&amp;docid=ZIkydB15u1Xx0M&amp;tbnid=7CITCNBFPXETHM:&amp;ved=0CAUQjRw&amp;url=http%3A%2F%2Fwww.windows2universe.org%2Fmythology%2Fscorpius.html&amp;ei=fUAJUfitKMjAyAGBhoHgDw&amp;bvm=bv.41642243,d.aWc&amp;psig=AFQjCNEvxjk-Uz99uRiV8ipoGy1hooKrNg&amp;ust=1359647058048621" TargetMode="External"/><Relationship Id="rId5" Type="http://schemas.openxmlformats.org/officeDocument/2006/relationships/image" Target="../media/image14.jpeg"/><Relationship Id="rId4" Type="http://schemas.openxmlformats.org/officeDocument/2006/relationships/hyperlink" Target="http://www.google.com/url?sa=i&amp;rct=j&amp;q=Constellation+Scorpio&amp;source=images&amp;cd=&amp;cad=rja&amp;docid=TkPLVSNX1OpzqM&amp;tbnid=auIHV2YfO9IxeM:&amp;ved=0CAUQjRw&amp;url=http%3A%2F%2Fwww.smithsofweston.com%2FNavCelestial.php&amp;ei=GkAJUY-8A9DyyAHk2oCwDw&amp;bvm=bv.41642243,d.aWc&amp;psig=AFQjCNEvxjk-Uz99uRiV8ipoGy1hooKrNg&amp;ust=135964705804862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www.google.com/url?sa=i&amp;rct=j&amp;q=Constellation+Leo+the+Lion&amp;source=images&amp;cd=&amp;cad=rja&amp;docid=9Z3CvzBrU0dVDM&amp;tbnid=TVuXn4kA0Z-DWM:&amp;ved=0CAUQjRw&amp;url=http%3A%2F%2Fdepositphotos.com%2F3461131%2Fstock-photo-Sign-on-zodiac-constellation-Lion-Leo.html&amp;ei=w0AJUfCsNcrqyQGAwYDADw&amp;bvm=bv.41642243,d.aWc&amp;psig=AFQjCNGRBoJ_i_ggjYZE97kEd7K_ygZSOg&amp;ust=1359647251861051" TargetMode="External"/><Relationship Id="rId1" Type="http://schemas.openxmlformats.org/officeDocument/2006/relationships/slideLayout" Target="../slideLayouts/slideLayout2.xml"/><Relationship Id="rId6" Type="http://schemas.openxmlformats.org/officeDocument/2006/relationships/hyperlink" Target="http://www.google.com/url?sa=i&amp;rct=j&amp;q=Constellation+Leo+the+Lion&amp;source=images&amp;cd=&amp;cad=rja&amp;docid=ikmLSYOTtdU2RM&amp;tbnid=LwJXAGtqwXfTHM:&amp;ved=0CAUQjRw&amp;url=http%3A%2F%2Fearthsky.org%2Ftonight&amp;ei=hEEJUdQMr5bIAcqFgPgP&amp;bvm=bv.41642243,d.aWc&amp;psig=AFQjCNGRBoJ_i_ggjYZE97kEd7K_ygZSOg&amp;ust=1359647251861051" TargetMode="External"/><Relationship Id="rId5" Type="http://schemas.openxmlformats.org/officeDocument/2006/relationships/image" Target="../media/image17.gif"/><Relationship Id="rId4" Type="http://schemas.openxmlformats.org/officeDocument/2006/relationships/hyperlink" Target="http://www.google.com/url?sa=i&amp;rct=j&amp;q=Constellation+Leo+the+Lion&amp;source=images&amp;cd=&amp;cad=rja&amp;docid=gVo_5Q8JtrYGAM&amp;tbnid=O6PfkFfMPduPJM:&amp;ved=0CAUQjRw&amp;url=http%3A%2F%2Fwww.guardian.co.uk%2Fscience%2F2011%2Fapr%2F11%2Fstarwatch-leo&amp;ei=MUEJUY7TD4nxygGKvoC4Aw&amp;bvm=bv.41642243,d.aWc&amp;psig=AFQjCNGRBoJ_i_ggjYZE97kEd7K_ygZSOg&amp;ust=135964725186105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png"/><Relationship Id="rId2" Type="http://schemas.openxmlformats.org/officeDocument/2006/relationships/hyperlink" Target="http://www.google.com/url?sa=i&amp;rct=j&amp;q=Constellation+Draco+the+Dragon&amp;source=images&amp;cd=&amp;cad=rja&amp;docid=5siC8W_0jImGRM&amp;tbnid=dmrYo2iWVgaRWM:&amp;ved=0CAUQjRw&amp;url=http%3A%2F%2Fdepositphotos.com%2F3494390%2Fstock-photo-Constellation-The-Dragon-Draco.html&amp;ei=KEIJUfTPDoO9yQHMnYDIDg&amp;psig=AFQjCNHRksbPHER4xf3ikg_LqhBy1b284g&amp;ust=1359647639533384" TargetMode="External"/><Relationship Id="rId1" Type="http://schemas.openxmlformats.org/officeDocument/2006/relationships/slideLayout" Target="../slideLayouts/slideLayout2.xml"/><Relationship Id="rId6" Type="http://schemas.openxmlformats.org/officeDocument/2006/relationships/hyperlink" Target="http://www.google.com/url?sa=i&amp;rct=j&amp;q=Constellation+Draco+the+Dragon&amp;source=images&amp;cd=&amp;cad=rja&amp;docid=9sDUb0r8PEhVGM&amp;tbnid=DMF741bIWZp5cM:&amp;ved=0CAUQjRw&amp;url=http%3A%2F%2Fwww.clipartpal.com%2Fclipart_pd%2Fspace%2Fconstellations3.html&amp;ei=SkQJUeGGNOaoywHHw4DwDw&amp;psig=AFQjCNHRksbPHER4xf3ikg_LqhBy1b284g&amp;ust=1359647639533384" TargetMode="External"/><Relationship Id="rId5" Type="http://schemas.openxmlformats.org/officeDocument/2006/relationships/image" Target="../media/image20.jpeg"/><Relationship Id="rId4" Type="http://schemas.openxmlformats.org/officeDocument/2006/relationships/hyperlink" Target="http://www.google.com/url?sa=i&amp;rct=j&amp;q=Constellation+Draco+the+Dragon&amp;source=images&amp;cd=&amp;cad=rja&amp;docid=eKDl5OBbSlw2QM&amp;tbnid=1C6g4bgPT2OCoM:&amp;ved=0CAUQjRw&amp;url=http%3A%2F%2Fwww.examiner.com%2Farticle%2Fdraconid-meteor-shower-to-peak-on-october-7th-after-sunset&amp;ei=_EIJUeaWNrDKyQHUm4DYDw&amp;psig=AFQjCNHRksbPHER4xf3ikg_LqhBy1b284g&amp;ust=135964763953338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gif"/><Relationship Id="rId2" Type="http://schemas.openxmlformats.org/officeDocument/2006/relationships/hyperlink" Target="http://www.google.com/url?sa=i&amp;rct=j&amp;q=Constellation+Pegasus&amp;source=images&amp;cd=&amp;cad=rja&amp;docid=nOReV9W6q2u9YM&amp;tbnid=4JXc6maLzbeWQM:&amp;ved=0CAUQjRw&amp;url=http%3A%2F%2Fwww.myth-and-fantasy.com%2Fpegasus%2Fplore.html&amp;ei=nkQJUf3bOKjgyQGPsoDQDw&amp;psig=AFQjCNEeoMMDywchVDG5Vu66iyYAWVX8lw&amp;ust=1359648232605962" TargetMode="External"/><Relationship Id="rId1" Type="http://schemas.openxmlformats.org/officeDocument/2006/relationships/slideLayout" Target="../slideLayouts/slideLayout2.xml"/><Relationship Id="rId6" Type="http://schemas.openxmlformats.org/officeDocument/2006/relationships/hyperlink" Target="http://www.google.com/url?sa=i&amp;rct=j&amp;q=Constellation+Pegasus&amp;source=images&amp;cd=&amp;cad=rja&amp;docid=ZK9Ae1wzTsM3JM&amp;tbnid=6qQTZLHZ0oGbmM:&amp;ved=0CAUQjRw&amp;url=http%3A%2F%2Fwww.dcnr.state.pa.us%2Fstateparks%2Ffindapark%2Fcherrysprings%2Fcherrysprings-constellations%2Findex.htm&amp;ei=LUUJUZe5J8nTyAH5nICwDg&amp;psig=AFQjCNEeoMMDywchVDG5Vu66iyYAWVX8lw&amp;ust=1359648232605962" TargetMode="External"/><Relationship Id="rId5" Type="http://schemas.openxmlformats.org/officeDocument/2006/relationships/image" Target="../media/image23.png"/><Relationship Id="rId4" Type="http://schemas.openxmlformats.org/officeDocument/2006/relationships/hyperlink" Target="http://www.google.com/url?sa=i&amp;rct=j&amp;q=Constellation+Pegasus&amp;source=images&amp;cd=&amp;cad=rja&amp;docid=jQGAe7T9uz0DuM&amp;tbnid=qNLeKvabLxyufM:&amp;ved=0CAUQjRw&amp;url=http%3A%2F%2Fwww.clipartpal.com%2Fclipart_pd%2Fspace%2Fconstellations_10123.html&amp;ei=t0QJUc04pL_JAaGbgfgP&amp;psig=AFQjCNEeoMMDywchVDG5Vu66iyYAWVX8lw&amp;ust=135964823260596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ywhscience.webs.com/Astronomy/Constellation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3.jpeg"/><Relationship Id="rId2" Type="http://schemas.openxmlformats.org/officeDocument/2006/relationships/hyperlink" Target="http://www.google.com/url?sa=i&amp;rct=j&amp;q=Ursa+Major&amp;source=images&amp;cd=&amp;cad=rja&amp;docid=CZzkFRPO4hgdXM&amp;tbnid=cSh-vDK-b9VT_M:&amp;ved=0CAUQjRw&amp;url=http%3A%2F%2Fmy.execpc.com%2F60%2FB3%2Fculp%2Fastronomy%2FWinter%2FBears.html&amp;ei=cTsJUd_rOKemygHijYGwDg&amp;bvm=bv.41642243,d.aWc&amp;psig=AFQjCNGhsra9FLceyJ7gPsmqvvFVPXjhmQ&amp;ust=1359645829198670" TargetMode="External"/><Relationship Id="rId1" Type="http://schemas.openxmlformats.org/officeDocument/2006/relationships/slideLayout" Target="../slideLayouts/slideLayout2.xml"/><Relationship Id="rId6" Type="http://schemas.openxmlformats.org/officeDocument/2006/relationships/hyperlink" Target="http://www.google.com/url?sa=i&amp;rct=j&amp;q=Ursa+Major&amp;source=images&amp;cd=&amp;cad=rja&amp;docid=xph-5wakCVW2jM&amp;tbnid=EmD0feAWi2GMaM:&amp;ved=0CAUQjRw&amp;url=http%3A%2F%2Fwww.astro.wisc.edu%2F~dolan%2Fconstellations%2Fconstellations%2FUrsa_Major.html&amp;ei=_jsJUcCVMKPxygHyuYHwDw&amp;bvm=bv.41642243,d.aWc&amp;psig=AFQjCNGhsra9FLceyJ7gPsmqvvFVPXjhmQ&amp;ust=1359645829198670" TargetMode="External"/><Relationship Id="rId5" Type="http://schemas.openxmlformats.org/officeDocument/2006/relationships/image" Target="../media/image2.jpeg"/><Relationship Id="rId4" Type="http://schemas.openxmlformats.org/officeDocument/2006/relationships/hyperlink" Target="http://www.google.com/url?sa=i&amp;rct=j&amp;q=Ursa+Major&amp;source=images&amp;cd=&amp;cad=rja&amp;docid=014Rl_pPDXA09M&amp;tbnid=qBCgdPU2ftSChM:&amp;ved=0CAUQjRw&amp;url=http%3A%2F%2Fen.wikipedia.org%2Fwiki%2FFile%3AUrsa_Major.jpg&amp;ei=vzsJUdXtCMazyQH3v4HYDw&amp;bvm=bv.41642243,d.aWc&amp;psig=AFQjCNGhsra9FLceyJ7gPsmqvvFVPXjhmQ&amp;ust=13596458291986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Constellations in the Sky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8755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74638"/>
            <a:ext cx="3505200" cy="1143000"/>
          </a:xfrm>
        </p:spPr>
        <p:txBody>
          <a:bodyPr/>
          <a:lstStyle/>
          <a:p>
            <a:r>
              <a:rPr lang="en-US" dirty="0" smtClean="0">
                <a:solidFill>
                  <a:schemeClr val="accent3">
                    <a:lumMod val="20000"/>
                    <a:lumOff val="80000"/>
                  </a:schemeClr>
                </a:solidFill>
              </a:rPr>
              <a:t>2. </a:t>
            </a:r>
            <a:r>
              <a:rPr lang="en-US" dirty="0" err="1" smtClean="0">
                <a:solidFill>
                  <a:schemeClr val="accent3">
                    <a:lumMod val="20000"/>
                    <a:lumOff val="80000"/>
                  </a:schemeClr>
                </a:solidFill>
              </a:rPr>
              <a:t>Ursa</a:t>
            </a:r>
            <a:r>
              <a:rPr lang="en-US" dirty="0" smtClean="0">
                <a:solidFill>
                  <a:schemeClr val="accent3">
                    <a:lumMod val="20000"/>
                    <a:lumOff val="80000"/>
                  </a:schemeClr>
                </a:solidFill>
              </a:rPr>
              <a:t> Minor</a:t>
            </a:r>
            <a:endParaRPr lang="en-US" dirty="0">
              <a:solidFill>
                <a:schemeClr val="accent3">
                  <a:lumMod val="20000"/>
                  <a:lumOff val="80000"/>
                </a:schemeClr>
              </a:solidFill>
            </a:endParaRPr>
          </a:p>
        </p:txBody>
      </p:sp>
      <p:sp>
        <p:nvSpPr>
          <p:cNvPr id="3" name="Content Placeholder 2"/>
          <p:cNvSpPr>
            <a:spLocks noGrp="1"/>
          </p:cNvSpPr>
          <p:nvPr>
            <p:ph idx="1"/>
          </p:nvPr>
        </p:nvSpPr>
        <p:spPr/>
        <p:txBody>
          <a:bodyPr/>
          <a:lstStyle/>
          <a:p>
            <a:endParaRPr lang="en-US"/>
          </a:p>
        </p:txBody>
      </p:sp>
      <p:pic>
        <p:nvPicPr>
          <p:cNvPr id="2052" name="Picture 4" descr="http://astropixels.com/constellations/charts/images/UMi_ma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13682"/>
            <a:ext cx="6324600" cy="46674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redorbit.com/media/uploads/2004/10/10_7ac7ecab79f371abd067205f45d0dadd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143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arm4.staticflickr.com/3102/2635443486_cf65b36079_z.jpg?zz=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191000"/>
            <a:ext cx="2708375" cy="217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chemeClr val="accent3">
                    <a:lumMod val="20000"/>
                    <a:lumOff val="80000"/>
                  </a:schemeClr>
                </a:solidFill>
              </a:rPr>
              <a:t>3. Orion</a:t>
            </a:r>
            <a:endParaRPr lang="en-US" dirty="0">
              <a:solidFill>
                <a:schemeClr val="accent3">
                  <a:lumMod val="20000"/>
                  <a:lumOff val="80000"/>
                </a:schemeClr>
              </a:solidFill>
            </a:endParaRPr>
          </a:p>
        </p:txBody>
      </p:sp>
      <p:sp>
        <p:nvSpPr>
          <p:cNvPr id="3" name="Content Placeholder 2"/>
          <p:cNvSpPr>
            <a:spLocks noGrp="1"/>
          </p:cNvSpPr>
          <p:nvPr>
            <p:ph idx="1"/>
          </p:nvPr>
        </p:nvSpPr>
        <p:spPr/>
        <p:txBody>
          <a:bodyPr/>
          <a:lstStyle/>
          <a:p>
            <a:endParaRPr lang="en-US"/>
          </a:p>
        </p:txBody>
      </p:sp>
      <p:pic>
        <p:nvPicPr>
          <p:cNvPr id="3078" name="Picture 6" descr="http://www.berthoudrecorder.com/wp-content/uploads/2010/11/10nov27_43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66799"/>
            <a:ext cx="6338455" cy="580779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rdate.org/sites/default/files/imagecache/node_display_small/images/resources/orio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59169"/>
            <a:ext cx="257175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redorbit.com/media/uploads/2004/10/10_619b8f0a1461f6901f5430f52a7450a7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3678382"/>
            <a:ext cx="355478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330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astronomyonline.org/Observation/Images/Constellations/ConstellationBig/Gemini.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923336"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0" y="228600"/>
            <a:ext cx="2286000" cy="1143000"/>
          </a:xfrm>
        </p:spPr>
        <p:txBody>
          <a:bodyPr>
            <a:normAutofit fontScale="90000"/>
          </a:bodyPr>
          <a:lstStyle/>
          <a:p>
            <a:r>
              <a:rPr lang="en-US" dirty="0" smtClean="0">
                <a:solidFill>
                  <a:schemeClr val="accent3">
                    <a:lumMod val="20000"/>
                    <a:lumOff val="80000"/>
                  </a:schemeClr>
                </a:solidFill>
              </a:rPr>
              <a:t>4. Gemini</a:t>
            </a:r>
            <a:endParaRPr lang="en-US" dirty="0">
              <a:solidFill>
                <a:schemeClr val="accent3">
                  <a:lumMod val="20000"/>
                  <a:lumOff val="80000"/>
                </a:schemeClr>
              </a:solidFill>
            </a:endParaRPr>
          </a:p>
        </p:txBody>
      </p:sp>
      <p:pic>
        <p:nvPicPr>
          <p:cNvPr id="4100" name="Picture 4" descr="http://theartisanjewelry.com/wp-content/uploads/2012/07/Gemini-Constellation.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129232"/>
            <a:ext cx="3276600" cy="360366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elore.com/Astrology/Gemini/constellation_of_gemini.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518891"/>
            <a:ext cx="3083796" cy="222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7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20000"/>
                    <a:lumOff val="80000"/>
                  </a:schemeClr>
                </a:solidFill>
              </a:rPr>
              <a:t>5</a:t>
            </a:r>
            <a:r>
              <a:rPr lang="en-US" dirty="0" smtClean="0">
                <a:solidFill>
                  <a:schemeClr val="accent3">
                    <a:lumMod val="20000"/>
                    <a:lumOff val="80000"/>
                  </a:schemeClr>
                </a:solidFill>
              </a:rPr>
              <a:t>. </a:t>
            </a:r>
            <a:r>
              <a:rPr lang="en-US" dirty="0" err="1" smtClean="0">
                <a:solidFill>
                  <a:schemeClr val="accent3">
                    <a:lumMod val="20000"/>
                    <a:lumOff val="80000"/>
                  </a:schemeClr>
                </a:solidFill>
              </a:rPr>
              <a:t>Scorpius</a:t>
            </a:r>
            <a:endParaRPr lang="en-US" dirty="0">
              <a:solidFill>
                <a:schemeClr val="accent3">
                  <a:lumMod val="20000"/>
                  <a:lumOff val="80000"/>
                </a:schemeClr>
              </a:solidFill>
            </a:endParaRPr>
          </a:p>
        </p:txBody>
      </p:sp>
      <p:sp>
        <p:nvSpPr>
          <p:cNvPr id="3" name="Content Placeholder 2"/>
          <p:cNvSpPr>
            <a:spLocks noGrp="1"/>
          </p:cNvSpPr>
          <p:nvPr>
            <p:ph idx="1"/>
          </p:nvPr>
        </p:nvSpPr>
        <p:spPr/>
        <p:txBody>
          <a:bodyPr/>
          <a:lstStyle/>
          <a:p>
            <a:endParaRPr lang="en-US"/>
          </a:p>
        </p:txBody>
      </p:sp>
      <p:pic>
        <p:nvPicPr>
          <p:cNvPr id="5122" name="Picture 2" descr="http://www.timegenie.com/astrology/zodiac/scorpio_constell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329338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smithsofweston.com/Assets/Images/Constellations/Scorpiu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219200"/>
            <a:ext cx="5634182" cy="563418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windows2universe.org/mythology/images/scorpius_sm.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114800"/>
            <a:ext cx="27432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526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20000"/>
                    <a:lumOff val="80000"/>
                  </a:schemeClr>
                </a:solidFill>
              </a:rPr>
              <a:t>6. Leo the Lion</a:t>
            </a:r>
            <a:endParaRPr lang="en-US" dirty="0">
              <a:solidFill>
                <a:schemeClr val="accent3">
                  <a:lumMod val="20000"/>
                  <a:lumOff val="80000"/>
                </a:schemeClr>
              </a:solidFill>
            </a:endParaRPr>
          </a:p>
        </p:txBody>
      </p:sp>
      <p:sp>
        <p:nvSpPr>
          <p:cNvPr id="3" name="Content Placeholder 2"/>
          <p:cNvSpPr>
            <a:spLocks noGrp="1"/>
          </p:cNvSpPr>
          <p:nvPr>
            <p:ph idx="1"/>
          </p:nvPr>
        </p:nvSpPr>
        <p:spPr/>
        <p:txBody>
          <a:bodyPr/>
          <a:lstStyle/>
          <a:p>
            <a:endParaRPr lang="en-US"/>
          </a:p>
        </p:txBody>
      </p:sp>
      <p:pic>
        <p:nvPicPr>
          <p:cNvPr id="6150" name="Picture 6" descr="http://static4.depositphotos.com/1021178/346/i/950/depositphotos_3461131-Sign-on-zodiac-constellation-Lion-Leo.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5227" y="1200397"/>
            <a:ext cx="3807690" cy="290516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tatic.guim.co.uk/sys-images/Guardian/Pix/maps_and_graphs/2011/04/08/Starwatch.Leo.1104.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2426" y="4140822"/>
            <a:ext cx="2893291" cy="271717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http://en.es-static.us/upl/2013/01/13jan28txt_300.jpg">
            <a:hlinkClick r:id="rId6"/>
          </p:cNvPr>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8" name="Picture 14" descr="http://en.es-static.us/upl/2013/01/13jan28txt_30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1476664"/>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63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20000"/>
                    <a:lumOff val="80000"/>
                  </a:schemeClr>
                </a:solidFill>
              </a:rPr>
              <a:t>7. Draco the Dragon</a:t>
            </a:r>
            <a:endParaRPr lang="en-US" dirty="0">
              <a:solidFill>
                <a:schemeClr val="accent3">
                  <a:lumMod val="20000"/>
                  <a:lumOff val="80000"/>
                </a:schemeClr>
              </a:solidFill>
            </a:endParaRPr>
          </a:p>
        </p:txBody>
      </p:sp>
      <p:sp>
        <p:nvSpPr>
          <p:cNvPr id="3" name="Content Placeholder 2"/>
          <p:cNvSpPr>
            <a:spLocks noGrp="1"/>
          </p:cNvSpPr>
          <p:nvPr>
            <p:ph idx="1"/>
          </p:nvPr>
        </p:nvSpPr>
        <p:spPr/>
        <p:txBody>
          <a:bodyPr/>
          <a:lstStyle/>
          <a:p>
            <a:endParaRPr lang="en-US" dirty="0"/>
          </a:p>
        </p:txBody>
      </p:sp>
      <p:pic>
        <p:nvPicPr>
          <p:cNvPr id="7170" name="Picture 2" descr="http://static4.depositphotos.com/1021178/349/i/950/depositphotos_3494390-Constellation-The-Dragon-Drac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234" y="1219200"/>
            <a:ext cx="4343400" cy="215647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dn2-b.examiner.com/sites/default/files/styles/large_lightbox/hash/c7/21/c721bc3a1120d6385159a3ab5e8481a6.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50292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clipartpal.com/_thumbs/pd/draco_black.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524250"/>
            <a:ext cx="21336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7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438400" cy="1143000"/>
          </a:xfrm>
        </p:spPr>
        <p:txBody>
          <a:bodyPr>
            <a:normAutofit fontScale="90000"/>
          </a:bodyPr>
          <a:lstStyle/>
          <a:p>
            <a:r>
              <a:rPr lang="en-US" dirty="0" smtClean="0">
                <a:solidFill>
                  <a:schemeClr val="accent3">
                    <a:lumMod val="20000"/>
                    <a:lumOff val="80000"/>
                  </a:schemeClr>
                </a:solidFill>
              </a:rPr>
              <a:t>8. Pegasus</a:t>
            </a:r>
            <a:endParaRPr lang="en-US" dirty="0">
              <a:solidFill>
                <a:schemeClr val="accent3">
                  <a:lumMod val="20000"/>
                  <a:lumOff val="80000"/>
                </a:schemeClr>
              </a:solidFill>
            </a:endParaRPr>
          </a:p>
        </p:txBody>
      </p:sp>
      <p:sp>
        <p:nvSpPr>
          <p:cNvPr id="3" name="Content Placeholder 2"/>
          <p:cNvSpPr>
            <a:spLocks noGrp="1"/>
          </p:cNvSpPr>
          <p:nvPr>
            <p:ph idx="1"/>
          </p:nvPr>
        </p:nvSpPr>
        <p:spPr/>
        <p:txBody>
          <a:bodyPr/>
          <a:lstStyle/>
          <a:p>
            <a:endParaRPr lang="en-US"/>
          </a:p>
        </p:txBody>
      </p:sp>
      <p:pic>
        <p:nvPicPr>
          <p:cNvPr id="9218" name="Picture 2" descr="http://www.myth-and-fantasy.com/pegasus/potherpages/const_pe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4167844" cy="50292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clipartpal.com/_thumbs/pd/pegasus.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792" y="-20782"/>
            <a:ext cx="3633788" cy="360931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dcnr.state.pa.us/ucmprd2/groups/public/documents/multimedia/dcnr_005901.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5236" y="3588537"/>
            <a:ext cx="3390900"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28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a:t>Constellation</a:t>
            </a:r>
            <a:r>
              <a:rPr lang="en-US" dirty="0"/>
              <a:t> – one of the stellar patterns identified by name, usually of mythological gods, people, animals, or objects.  Also includes the region of the sky containing that star pattern.</a:t>
            </a:r>
          </a:p>
          <a:p>
            <a:pPr marL="0" indent="0">
              <a:buNone/>
            </a:pPr>
            <a:r>
              <a:rPr lang="en-US" dirty="0"/>
              <a:t> </a:t>
            </a:r>
          </a:p>
          <a:p>
            <a:r>
              <a:rPr lang="en-US" dirty="0"/>
              <a:t>Most constellations do not look exactly like the creature for which they are named.  You need to use a bit of imagination, just as the ancients did.</a:t>
            </a:r>
          </a:p>
          <a:p>
            <a:pPr marL="0" indent="0">
              <a:buNone/>
            </a:pPr>
            <a:r>
              <a:rPr lang="en-US" dirty="0"/>
              <a:t> </a:t>
            </a:r>
          </a:p>
        </p:txBody>
      </p:sp>
    </p:spTree>
    <p:extLst>
      <p:ext uri="{BB962C8B-B14F-4D97-AF65-F5344CB8AC3E}">
        <p14:creationId xmlns:p14="http://schemas.microsoft.com/office/powerpoint/2010/main" val="157077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constellations and names we use now in western culture originated in and have survived from the ancient civilizations in Mesopotamia, Babylon, Egypt, and Greece, from as early as 5000 years ago.  </a:t>
            </a:r>
          </a:p>
          <a:p>
            <a:pPr marL="0" indent="0">
              <a:buNone/>
            </a:pPr>
            <a:r>
              <a:rPr lang="en-US" dirty="0" smtClean="0"/>
              <a:t> </a:t>
            </a:r>
          </a:p>
          <a:p>
            <a:r>
              <a:rPr lang="en-US" dirty="0" smtClean="0"/>
              <a:t>Of all the ancient constellations, about 48 are still in “use” and commonly named.  </a:t>
            </a:r>
          </a:p>
          <a:p>
            <a:pPr marL="0" indent="0">
              <a:buNone/>
            </a:pPr>
            <a:r>
              <a:rPr lang="en-US" dirty="0" smtClean="0"/>
              <a:t> </a:t>
            </a:r>
          </a:p>
          <a:p>
            <a:endParaRPr lang="en-US" dirty="0"/>
          </a:p>
        </p:txBody>
      </p:sp>
    </p:spTree>
    <p:extLst>
      <p:ext uri="{BB962C8B-B14F-4D97-AF65-F5344CB8AC3E}">
        <p14:creationId xmlns:p14="http://schemas.microsoft.com/office/powerpoint/2010/main" val="340676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Since the roots of our western culture were generally in the northern hemisphere (northern latitudes), stars visible in only the southern hemisphere were not originally included in any constellations.</a:t>
            </a:r>
          </a:p>
          <a:p>
            <a:pPr marL="0" indent="0">
              <a:buNone/>
            </a:pPr>
            <a:r>
              <a:rPr lang="en-US" dirty="0" smtClean="0"/>
              <a:t> </a:t>
            </a:r>
          </a:p>
          <a:p>
            <a:r>
              <a:rPr lang="en-US" dirty="0" smtClean="0"/>
              <a:t>Some stars may have been included in more than one constellations, when constellations sometimes overlapped.</a:t>
            </a:r>
          </a:p>
          <a:p>
            <a:pPr marL="0" indent="0">
              <a:buNone/>
            </a:pPr>
            <a:r>
              <a:rPr lang="en-US" dirty="0" smtClean="0"/>
              <a:t> </a:t>
            </a:r>
          </a:p>
          <a:p>
            <a:endParaRPr lang="en-US" dirty="0"/>
          </a:p>
        </p:txBody>
      </p:sp>
    </p:spTree>
    <p:extLst>
      <p:ext uri="{BB962C8B-B14F-4D97-AF65-F5344CB8AC3E}">
        <p14:creationId xmlns:p14="http://schemas.microsoft.com/office/powerpoint/2010/main" val="269857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“Modern” astronomers have added 40 constellations as cultures have spread across the Earth, and separated overlapping constellations.</a:t>
            </a:r>
          </a:p>
          <a:p>
            <a:pPr marL="0" indent="0">
              <a:buNone/>
            </a:pPr>
            <a:endParaRPr lang="en-US" dirty="0" smtClean="0"/>
          </a:p>
          <a:p>
            <a:r>
              <a:rPr lang="en-US" dirty="0" smtClean="0"/>
              <a:t>In 1928, the International Astronomical Union (IAU) officially established 88 constellations, each with its own stars and section of the sky (region of view).</a:t>
            </a:r>
          </a:p>
          <a:p>
            <a:r>
              <a:rPr lang="en-US" dirty="0" smtClean="0"/>
              <a:t> </a:t>
            </a:r>
          </a:p>
          <a:p>
            <a:endParaRPr lang="en-US" dirty="0" smtClean="0"/>
          </a:p>
          <a:p>
            <a:endParaRPr lang="en-US" dirty="0"/>
          </a:p>
        </p:txBody>
      </p:sp>
    </p:spTree>
    <p:extLst>
      <p:ext uri="{BB962C8B-B14F-4D97-AF65-F5344CB8AC3E}">
        <p14:creationId xmlns:p14="http://schemas.microsoft.com/office/powerpoint/2010/main" val="382439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addition to the constellations, there are also asterisms, for example: the Big Dipper, which is part of the constellation </a:t>
            </a:r>
            <a:r>
              <a:rPr lang="en-US" dirty="0" err="1" smtClean="0"/>
              <a:t>Ursa</a:t>
            </a:r>
            <a:r>
              <a:rPr lang="en-US" dirty="0" smtClean="0"/>
              <a:t> Major.</a:t>
            </a:r>
          </a:p>
          <a:p>
            <a:pPr marL="0" indent="0">
              <a:buNone/>
            </a:pPr>
            <a:r>
              <a:rPr lang="en-US" dirty="0" smtClean="0"/>
              <a:t> </a:t>
            </a:r>
          </a:p>
          <a:p>
            <a:r>
              <a:rPr lang="en-US" b="1" dirty="0" smtClean="0"/>
              <a:t>Asterism</a:t>
            </a:r>
            <a:r>
              <a:rPr lang="en-US" dirty="0" smtClean="0"/>
              <a:t> – a named grouping of stars that is not one of the recognized constellations</a:t>
            </a:r>
          </a:p>
          <a:p>
            <a:pPr marL="0" indent="0">
              <a:buNone/>
            </a:pPr>
            <a:r>
              <a:rPr lang="en-US" dirty="0" smtClean="0"/>
              <a:t> </a:t>
            </a:r>
          </a:p>
          <a:p>
            <a:endParaRPr lang="en-US" dirty="0"/>
          </a:p>
        </p:txBody>
      </p:sp>
    </p:spTree>
    <p:extLst>
      <p:ext uri="{BB962C8B-B14F-4D97-AF65-F5344CB8AC3E}">
        <p14:creationId xmlns:p14="http://schemas.microsoft.com/office/powerpoint/2010/main" val="26294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Although constellations make a picture from our point of view, most of the stars that make up any single constellation, are not physically associated.  Meaning they are generally not close to each other, even in the immense distances of space, and may be moving through space in different directions.  They simply currently lie along a common direction when viewed from Earth.</a:t>
            </a:r>
          </a:p>
          <a:p>
            <a:endParaRPr lang="en-US" dirty="0"/>
          </a:p>
        </p:txBody>
      </p:sp>
    </p:spTree>
    <p:extLst>
      <p:ext uri="{BB962C8B-B14F-4D97-AF65-F5344CB8AC3E}">
        <p14:creationId xmlns:p14="http://schemas.microsoft.com/office/powerpoint/2010/main" val="327420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Eight Important Constellations for our class to know and be able to locate.</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	</a:t>
            </a:r>
            <a:r>
              <a:rPr lang="en-US" dirty="0" smtClean="0"/>
              <a:t>1. </a:t>
            </a:r>
            <a:r>
              <a:rPr lang="en-US" dirty="0" err="1" smtClean="0"/>
              <a:t>Ursa</a:t>
            </a:r>
            <a:r>
              <a:rPr lang="en-US" dirty="0" smtClean="0"/>
              <a:t> Major</a:t>
            </a:r>
            <a:r>
              <a:rPr lang="en-US" dirty="0"/>
              <a:t>		5. </a:t>
            </a:r>
            <a:r>
              <a:rPr lang="en-US" dirty="0" err="1" smtClean="0"/>
              <a:t>Scorpius</a:t>
            </a:r>
            <a:endParaRPr lang="en-US" dirty="0"/>
          </a:p>
          <a:p>
            <a:pPr marL="0" indent="0">
              <a:buNone/>
            </a:pPr>
            <a:r>
              <a:rPr lang="en-US" dirty="0"/>
              <a:t>	2. </a:t>
            </a:r>
            <a:r>
              <a:rPr lang="en-US" dirty="0" err="1"/>
              <a:t>Ursa</a:t>
            </a:r>
            <a:r>
              <a:rPr lang="en-US" dirty="0"/>
              <a:t> Minor		6. </a:t>
            </a:r>
            <a:r>
              <a:rPr lang="en-US" dirty="0" smtClean="0"/>
              <a:t>Leo the Lion</a:t>
            </a:r>
            <a:endParaRPr lang="en-US" dirty="0"/>
          </a:p>
          <a:p>
            <a:pPr marL="0" indent="0">
              <a:buNone/>
            </a:pPr>
            <a:r>
              <a:rPr lang="en-US" dirty="0"/>
              <a:t>	3. Orion		</a:t>
            </a:r>
            <a:r>
              <a:rPr lang="en-US" dirty="0" smtClean="0"/>
              <a:t> 	7. Draco the Dragon</a:t>
            </a:r>
            <a:endParaRPr lang="en-US" dirty="0"/>
          </a:p>
          <a:p>
            <a:pPr marL="0" indent="0">
              <a:buNone/>
            </a:pPr>
            <a:r>
              <a:rPr lang="en-US" dirty="0"/>
              <a:t>	4. </a:t>
            </a:r>
            <a:r>
              <a:rPr lang="en-US" dirty="0" smtClean="0"/>
              <a:t>Gemini</a:t>
            </a:r>
            <a:r>
              <a:rPr lang="en-US" dirty="0"/>
              <a:t>		</a:t>
            </a:r>
            <a:r>
              <a:rPr lang="en-US" dirty="0" smtClean="0"/>
              <a:t>	8</a:t>
            </a:r>
            <a:r>
              <a:rPr lang="en-US" dirty="0"/>
              <a:t>. </a:t>
            </a:r>
            <a:r>
              <a:rPr lang="en-US" dirty="0" smtClean="0"/>
              <a:t>Pegasus</a:t>
            </a:r>
          </a:p>
          <a:p>
            <a:pPr marL="0" indent="0" algn="ctr">
              <a:buNone/>
            </a:pPr>
            <a:r>
              <a:rPr lang="en-US" dirty="0" smtClean="0">
                <a:hlinkClick r:id="rId2"/>
              </a:rPr>
              <a:t>A guide to the 88 constellations</a:t>
            </a:r>
            <a:endParaRPr lang="en-US" dirty="0"/>
          </a:p>
          <a:p>
            <a:endParaRPr lang="en-US" dirty="0"/>
          </a:p>
        </p:txBody>
      </p:sp>
    </p:spTree>
    <p:extLst>
      <p:ext uri="{BB962C8B-B14F-4D97-AF65-F5344CB8AC3E}">
        <p14:creationId xmlns:p14="http://schemas.microsoft.com/office/powerpoint/2010/main" val="396117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150796"/>
            <a:ext cx="4889500" cy="610478"/>
          </a:xfrm>
        </p:spPr>
        <p:txBody>
          <a:bodyPr>
            <a:normAutofit fontScale="90000"/>
          </a:bodyPr>
          <a:lstStyle/>
          <a:p>
            <a:r>
              <a:rPr lang="en-US" dirty="0" smtClean="0">
                <a:solidFill>
                  <a:schemeClr val="accent3">
                    <a:lumMod val="20000"/>
                    <a:lumOff val="80000"/>
                  </a:schemeClr>
                </a:solidFill>
              </a:rPr>
              <a:t>1. </a:t>
            </a:r>
            <a:r>
              <a:rPr lang="en-US" dirty="0" err="1" smtClean="0">
                <a:solidFill>
                  <a:schemeClr val="accent3">
                    <a:lumMod val="20000"/>
                    <a:lumOff val="80000"/>
                  </a:schemeClr>
                </a:solidFill>
              </a:rPr>
              <a:t>Ursa</a:t>
            </a:r>
            <a:r>
              <a:rPr lang="en-US" dirty="0" smtClean="0">
                <a:solidFill>
                  <a:schemeClr val="accent3">
                    <a:lumMod val="20000"/>
                    <a:lumOff val="80000"/>
                  </a:schemeClr>
                </a:solidFill>
              </a:rPr>
              <a:t> Major</a:t>
            </a:r>
            <a:endParaRPr lang="en-US" dirty="0">
              <a:solidFill>
                <a:schemeClr val="accent3">
                  <a:lumMod val="20000"/>
                  <a:lumOff val="80000"/>
                </a:schemeClr>
              </a:solidFill>
            </a:endParaRPr>
          </a:p>
        </p:txBody>
      </p:sp>
      <p:sp>
        <p:nvSpPr>
          <p:cNvPr id="3" name="Content Placeholder 2"/>
          <p:cNvSpPr>
            <a:spLocks noGrp="1"/>
          </p:cNvSpPr>
          <p:nvPr>
            <p:ph idx="1"/>
          </p:nvPr>
        </p:nvSpPr>
        <p:spPr/>
        <p:txBody>
          <a:bodyPr/>
          <a:lstStyle/>
          <a:p>
            <a:endParaRPr lang="en-US"/>
          </a:p>
        </p:txBody>
      </p:sp>
      <p:sp>
        <p:nvSpPr>
          <p:cNvPr id="4" name="AutoShape 4" descr="data:image/jpeg;base64,/9j/4AAQSkZJRgABAQAAAQABAAD/2wCEAAkGBhQSEBUUExQWFRUVFhcVGRYYGBgZGRgYGBYWFRgaFxcYGyYeHRojGhUYHy8gIygqLCwuFx4xNTAqNSYrLCkBCQoKDgwOGA8PGjUkHyQsLCosKiopKSwsKSopLikqNS01LSkpLCwsLDUsLCwpLCwpLCosLC01LC0qLy8sMCosLf/AABEIALwBDAMBIgACEQEDEQH/xAAbAAADAQEBAQEAAAAAAAAAAAAAAgMBBAUHBv/EADkQAQACAQMCBQIEBAQFBQAAAAECEQADITESQQQiUWGBcZEFEzKhBkKxwRRSgtEjYnKisjPC4fDx/8QAGAEBAQEBAQAAAAAAAAAAAAAAAAIBAwT/xAAmEQEBAAICAQMCBwAAAAAAAAAAAQIRITEDMkFhEvAiUXGRobHR/9oADAMBAAIRAxEAPwD4bhjadWXdWXW7Xej1xcAwx9Ot7vjavXtftmRSmxutqaps5K32v0/tgDCgdt7777ep2xcMMAwxtq73fxX1vnDTlSKD7N0/ZHAXL6fTKJAj/wARn+tmEelABGg3t6l7+2TnCq3Gy9r252bOfpfOJgNMLabOzxfxmRLazMMB9R4KCtmr3bd3f4222xMvp6BLpjG5TlsRDiXVQf8ANZ6Vz7ZDA7PEfhOpDQ0teRUNaWpGHq/l9JJ+lzC/UfTOb8+W27sdJ9GxPpu/fNnrXGMa/Te++9/NduwZk9RautijYNvjnnlwEwwwwDDDDAZggNbPGNo2TjVDZV1XtfVtX12yeVNfzXI69q8y/wCXpNxHbavodtsA0y7jcTvbX8o7EqvfiuFrJY+pO3gNgovsBe7y1fzmTS2ij05/fAxc3UlatBbdHB7Hti4YBhjTS9ivm8XAacE5E2Hf0Sx+RvCKd/fhrtt29cxV/p/YzZwpRrZrZE29E2fjAxb5zMMMAwxoRtr+qH7u2bqabFp9B+EJH7JgJhj6c6vYdk3vaznZNzMmFFKtb7VTbsb77U3tz7XgLhnfpmtraPREZ6ehc6A8v5koQVrdGXQd6U4vOXxPh2E2EiUZRWMoyKYyGpCeyVgJqVb03V7XzXvWLhhgGNOFKbbNbIm3omye+LjakKUeRTZHj3NnAXNHGhOh2Gyrb23Gynnat72XEwNlJW3dd1xyIIyLEuhL7nvW5w/3w/M8tV3sfT1299vthpaXU1YNbG+76FDu4Gas7bojsFF1sBe67tX84mbKNNPObOCbInDv6JZ+zeAuGbGKtG67VjaYdR1XVl1zXer74HR+GeJ09PUJauka0O8GUoX9JR3PTvznJmy524y3RROpRe3G6CUx6i/6NXeAnVFNykjRXd6uZW+l8eh74s4I0iPo5ulpMpEQtWgzdfV6pXVcd14Au1Xer+cCeX8R4DU0+nr05w6i49UU6j1LN8nqalt0GwbbcAfdq8938S/F3xGnp/n+J1dV04hGMmyIkSQXH2f2y8cZZXPPO42cPG8RoEQLl+YMicGNdKNFN7vN7FV3yGNLTSlEsss5LSz1LE+HK+C8G6s+iLEUU6kBQUiL/M1Qd1DIdEMaU1q1aKPY3aPbdymswlPyDCLR5pdVbAqkSy7dj23xIzYvlU5LLNkR+EU+cAlqqAqkbovYttr5xMMMB3Sekl2VD6lX/UxMMMAwwwwDDGdNAaabp7Nc1983UrbpE2LtHet6oNr7YCZqVlp+DkaUdVDolKUBuN9USLLy31G047pTfs5KU13W/r7bYC40tNKsSyz3LSz2sftmy1VAeI3Wx3bd++JgNppZ1Cllg0p3ppp96caERvenaj137tlYunG2lD3br9hcY0xClZWnTXaim/re1dsCniNCZKUVJflXFYyJRAl0+WUVGNuyKN5z5ePhG/MkDvbuf6ef2z0v4i/C9CHiJR8FrPidGopNixlaDIYNOz3rA8bNjV78YVmYDw0+qQFbtFoHyrRmUVd73xXb1u8XDAM0Fa78ZmGA0oo07I4Rhd8bF7oe218u/BhOFPZ2HZvkH774uAYYxqNJbTVnZriz5cIwu+Ni+Q7htfPPB7+mAQhaG27W6B8rsZTS8HOcumEWT1EQj5lktAVyrsVzi2kf1bLvG3mPCnH8zXzmQa8xKpCVV33bH2Q++AqVmw014F2Xb0C1+gF4zJlRRsPoWFyVe7v9eDJ4GrmZTWu9ymgqq4A4/fFlE23uzfnbdK+wPzgGnpMkIirwBa/QMv4DSJTp6TaVM5dMRIqWv0477HfJ6+kRSpxncYy8vVspbF6g3OGrPRclgNqTtXYtWgA39A2D2xcMd1PKFGyt0XvXL34/rgZOu18HPrW/xd4SmvLfB9ij9jCELQ23a3QPldj6uLgGV0+kplbu3E222qpb+/bt77KaEuln0vSJFlTQooLxaRWvZ9MTAM9r8L/jDxXh9M09LUIwFa/L0pbvO8oLni4YDSmvLfb4ODMlBOSu/wAZurMZKBEVQLo9i1aPdzFwMz2/wrwngpeE8RPX1tWHiY9H5GnGNx1LfN1Sraj3K/5uM8TDA6oaumD5W+1+bs+4c12eX03TV8bOV3J33e1/UM3W1IunAOrqOrqvprd26aL45v4yLqKBexdfPOAak7boPY4xcMMDoh42Qi+atxbsripHmK+uez+Pngp6ehPQ1deXiJwlLxP5xcfzVt6ZBbay3ps6d7vPBjqbJRvW9blXw9ucTArPw0gurPU3PlOPnG0lkflxiLKQ2X1LSAe27iaD5jzdO4dW+3vtv9svHxgsTUgSB3TyzS7fMHPoo4HJhnofiUtGOpL8qEuhViakrkRVYixoXp6d6N7zm/xT2jE/0j/5W4EoSd677fXv/bOnQ8MnmYKiUSi9KU3crK3rb3dyt0/xGoi3LpsGrC26Ntuz9nILgV/wr3Yn+of2jbnsfiv4H4bS8N4bVh4uOrqa0ZOppRg3pU0Wqc78hxZZng5fxXIekY/vEX91wM6dP1k/6Q/9zh1af+WT/qD/ANuRwwLfmx7Q+8n+1Yf4g/yR/wC5/rLJumgKNPD2a5rCMtnYbOd9txsp9q39cC0fGyEQiVv+iD/Uyni/xWerqS1J9DKcmUn8vTLVt2Igb+mcsI28hzu36X2HnjKHhX+aonvz8R5/bAfU1Uq4wbB26e5f8rs+3Jj6er1HSaUGm7qVnbd6uNu+TgxsInUrVyek+1/utYstSUkiyAuvSJ2vbavczB0EYb9URotIMmtw3kqG6bl84n4h4nTlqTdHS/L05J0wlN1JQA3Oui7b7ZyjmZot4qPmW4t73EA5/wAoHTv2oyc02oTbe27bdzYoqtt+H6Dwl0dMoy813tdxR25K99sSMimy7Nvbc3+1nzgBNqraUa7WXTXru/fDUiDs377/AN8wM3T1GLZ6JwOyI8+zzgbpafUhYX3UD5XEwwwDDHhHlbo7nrTX74mAYYY2lqdMhKab3BPkdkwFx4aqXT+op9yx/qGJhgGGGb0tXW3F4GZoZmNEN7vjbbls532Kv17YBONKbbNbInwmzi5bxOh0SrqjLaLcXqN4kqv1LpPUTF1tZk2gc8RIm6vAe/2o7YD6m8Iv+Xyv9Y/3P9OKjIsjtGJaHBdXL5Qv3M9T+FvwiPitaWjPX0vDxdOc/wAzVUiMDqDbu0n0Xl2fPhpxHecU7lT334djA5so6KMizy8+Y33Dyt+bnt23yroQq+tebCD5dw3tDe86vA/hb4nU6NDT1Jy6b6IQtqIXL9bzz87YnLLZOa80Ly+vqpqsoqJK4pslOyPwZ3/gep4bT8Vpvioa0tKM/wDiRgxjOjsX71ZZ33M5vEa+j+ZqMIS6Lkw63qlXV5SVUcc++GuHKx8LJL6WvXg+7tnTH8RWQpEI8kA02fm4uBzv9j78utGQ+ex2fNd7lnPqI/OA/wDh/WUT56v/ABsx/D/lE49XXOPUdUSoWXuEvNVnes5crFCHZkvvcapEbre078YHR4zxJHUmaUfy49UukvqkFtDN3utrKv0zjXOjxydcgG+qdt7Pm2orb7uc4YGYZV1I01HkiWqoldSVRu3sjQ/OSwDDDDAMpqTlNlJ3Xdfq8vy5PK6m2xtcS/MN9+3xt2rASE0bFE7mzhOtqvje/X29sXDAMMMaU7rjYrgO671zzy/2wAm0ltPJ2a4vCeoybVV5Xd++EYXfGxe6H2vl9jDTQSyzuXV/OATC9mzbtXbfv65pKPSlPVeze1elV/fEwwDH1IV3HYdr7l1ucnGJhgUYhY7tCIlF0t7b7NclOL+Y9PT2u/nj+2bpQ6pBYWhbwe7XbEwDDDKwZQSXCllg2Nx7/OBLDDDAt4fib/y195B/S8jlo7ab7yP2G/6mT6drsu6re/rxVfOBhL9//wBz0fwH+IdfwWr+b4efRNixWhseRHbsPxnm43W1V7Xde+bLrplks1Xs+FdScOp046nUqsnuylcn0d230D0zh8V4CRDrYo29XFG5VU3yuR0ZTpYqEaveu+3fm96PRezmausoHXJKLG6Evbnf/wCcu5Szlwx8eWOVs1/P+o5WU56kt2U5UG9rUSj32CvoZhrNBsh1UV/mKd+ex9sXT1Olsr5L/bOb0FzSK3Rxu+3b++ZlNdl1S6ipW2URpvc6QA37VgV8Rf5s62Rn3ra0f27Zzkv3/wD3+2dWt411ZMtaTKcm3UW5L/z3+r68/XjE1PAzjDr6V0+rp/MBYMquuri63rn2wE8L4frl09UY7LckibDLl7tUe6Yumm9i7NU1vWzw7X2/czA2d/j1yvh/BTnGcoRU049c0/lj1Rhb/qlE+cCGX8FAdSJLpBaWSkS9rU3o5+MhhgOalVWyb9Qt3dn0r2xZSVtbXdXMwwKwYdErJddx6UTpDzdXUVa/pqk785LDDAfT1WN0pYjTVjsj7OJlIeHkxlIisY11IbFtF+lu2TwLeKYdX/D6iNH6kW6Orgquq69qyOGNOVqgFvBdHsXvgdX4f45hKIznGHmjLoBkQ1AjqdI0Kx9Uzm1tRlJVVVbeW27c3SI35rCpVQPmp6TdNrq/Q9cngGGGGA0ZbOw3332+m9ffFwwwDDDDAMMMZlde23B6rv684HZ4vwM4aOjKRUdUnODY2Evy3YbKYcNZxxjfcNr3zqhqhGPVbFJCHqMkr0befrzwz1NFjGymEmr8t2b1XI+tfdzBz56n4N+GR1dXU03zdOlryj035paelOca2tPLf0zy89P+Hfw119chHUNJI6kybdDCEpm5xbEOrtd9sXoe5q/wjpH5XVqz0vzIxuLDqOqPhPD+In1SZxI3LXIllHKhnH+Ofwg+G0HUlKRKOrHTlCUYidZrMXqhORxotl9/Tdv4j+E/FQmMNRlqmjLxGoXKM9OXVrQ1Iqv64/kS6nbfy7vMtb+E/FSY6cZEy49EXVgWTlCHXGPWnR+Zqh1e69pVEvy1+awymvo9EmKijVxSR8SNk9zMlpPUh5qvc3GuU9qLzowmGNtXe7+K3v8Atm6WpSNEvZun60jgJnd+HfjWroxnGCdGpHonCQSjIUeE2lseaNSN6S84cacEUREaR2RORMDv8kzy+VpOlOqt7Ua6vnd54M4tTQY7pt6m4/JiDnb4XW65AvTKSHUbjb/PHv8AX+uC3XLhwz29DU05akITnLw0H9WpE6yrfN0RpltRsu48cHmavmj1dxBoq7FGjv5X9vfN1PZG77xz4Y3Rte1XXJf25r3xcxYwwwwNHNkHZvY++LjammjTzt+5eBunHuj0nKe41++LGSIjSbids0m0l7PJ61xi4DM2gtrdDtbQp9j7ZXwOpCOrB1Ys9MlFnAl0soidUSVNKWXkpaigKpEoF4LWj0LV+XFwL+NnCWrN04sNNlJhBepjFXpiyotCi++TmG1K7b2VT6G7Z74T1VAf5Sj6Wv8AVcUMDo8L+IT05k4pcYsTqjGRUoyi+WQnEnetueTIdXFXfrf2r0zYwOoFoumXIF7u3OKmASkqq2u6vfMx5zutgora9+d23n6emJgPqwCSCSBQkXT7lg/fEwwwOiaflR236pb3tVQ2qvV5vJ6Ot0+48nr/ALPvl+rq04CgE0uuB6W2i3v79sjpaQkrmR6Y2CS87YdJQ00rvR5Xe6sDW0aLjvF7+j6Pvm+F8XLTVg0yjODsPlnFhI39Rczw+t0u5cX9UfU9Pb69s7dfT0Z6kpaDLTOpY6c3qYl7BqAdSfQcwdHhP4t8RCBDqJQqt4wlIF1lYylFST/iNXzbvn9iujV/jHxHUz0ghCMoEXojNgRYzhB1GNoy0SSbCktqUzxtbw01V8zaqbt92Xc+c57zNQZj6UVfLzS/FN/teZpxF3aPXnFygYYY0Ym9tUbe7Zt/V+MBcaJbzXu3/bNJ+VKLU33sq9jet77nYxT3wMysJkemQvUN0hW1JTe/ftmakyqI1ut2rTVD22p3A5fat/LZJ0xd+At4N/8AfEZda5dmn4tNKenCcTT1GLKMojIYKnTJipz/ACpe1mRdF6SMKl1K3ZuxPR3AF3Qu30zllGmnZMzN2mY/J9OYO4S2Sm+4g7Jw7/GJj6sKUEl7l0/SwcTMWbU1GSqqu6vK++LlvB6zDUhIIyYyjIjKJKKiISi7I9x2cTWXqbAbbAAG+ANgwMoq73viu229/wD3jFxnUaDsK/LV/wBDFwDDDK6vh+mMZXF672JClNeY5PUvkwEhC/Thd0OC+/f2xcMMBtOrOq6vetmvZxc0MzAMMMMAzYypv/5/ZzMbTiKC0eu+32wMXMwwwLH/AKb7SP3Jf7ZHOiAfky3364bV2rUtv61t75GTxtW333d//vpgGlqMZEoqIiJyJuJhBO4uzVNb9uzt7YS1FoXgo9i1/qv3zY6flWzatu7d8fSv3MDqn4sIxhKD1RZEpMnq7UG3l6afU342zetlxWp/yyPP8Ju/D8ZxLmYHVDSjNreDv7hW7fCB852eA/BnWmaejCetNFCCdT0jJrTTqaBfjObwfihU1NxjKJL+Ya283otG90LlPGeBjpmkw1hlOEpSjUoy0pEpxISq/MkR27SM3qIvN04tbS6a7iWPqcffasnnR4jaMYvJa+11t+1/OR09JlsC0LsXsFr9AFxe243cLjx0lFO1X679/p/uZ0aP4ZOTSMTfdGtt367f78Z0eH1IxOib+mbJPN06ggFdKNlWXs9XbvUw/NGXlk9PP6JeH/C1fO9HFkrGmUY3xQW8vo+md2r4uGkBVoV0tLx027UbWbg+XTa5zi8R+LySoeQBNuaa79v0jR3v1zgy/rmPGLlPFl5OfJ+y3itYnOUgoXhWT8yeX1fX0w/wk/y/zOiX5fV0dfS9PXXV09XHVW9c1kcf86XT029N9XTbV1V1xdbXnHt6ZNTTJwCtxsva9t0ps52vazfFx9WFSSxpSzh9y+2JhowwwwDDDDAaUr9OK2xcMtqeElGEZp5ZixbN6el2Nzf1wI4YYYD6WtKLcVi0lim0him3ZFH64mGGBvQ1dbcX2tuv6P2zMoa8iLDqelSTG3pZREFOLCUgfd9cngNHUoTbcrcHuOymztye5wuH5jVW1d12vi69ceX6D9O6/wDUcc+3p85hce36o94jtfMbPU5PfAnjRhYu22/PuG3rzm/lPT1drq/er4zIzS67lfGBTR/RP6D/ANwf3w1GHRHp6uvzdd108+Xpovjm8ND9M/8ApP8Azhk4aa3XYv4MA04W1sX6tH3c2cxACkG23fdfjbbb0zNSFOyOw2X3BrcNy6+O/OYmBmGGMp0mzdtt7JtRVdt977npuFfE6s51Oduxpkk2rTjGJEfaPT+2ZHxkwonID3f2ycIKgFrwZ6XhPwnvOv8ApbP+lXvG2No8TG8vHHK9OXkzwxn4nBpEpsYHeW3HMqOfgzunA0oac49MkXq7xkK1sl1RKKP+Xje1/wASmRiBFiidKdVCV10sqUltsX5TdzztfxEptyb+x78Hur85XGG57o/F5dXqf39/e3Z4j8U/yMuKt5obibPILG+41RnK6p+qXnlIkPV1beiI7v7bd8hhkXK3t1w8eOHSvitOJJIS647ebp6ewu1vDZ8ZLDKaEVemMeplUQq21K6fdSvnJWnl9fSnp+SW3UQnVjZKPVF2f8s+O174niPDy05yhOLGcJMZRkIxkNIjuIlVi6c6R2233BPkdnAXDDGjKvTcrgf64G6c6bodkputxL2e138ZmpEFBs9d9/vvm6OqxkSKs33CR8xkI/OLKVt+uBmGNqRB2b9y/wC+LgGNHUQQUHZL53vf13B+MIJZYpe4NKd6aa+2LgGGGX8N4bqS3oh1EXUSTGNvL0itc0C7cYB4jwU9MgzixNSPXBSuqPVKPUepcZHw5KMtna72vfbcbK+lb+uW8TCLOX5RLoNzqRa2HcDu+nfEnrXsWRu+m1Lqr+uBLDGmFtWl7KU12stp+cXAaU7DY2K+u67++9fBi4Zo4GxnQlG/7bjt9sNOFoWFtW8H19sNTUZKvKq/V3yvgzznflD1QWJ96zZN1luptbw/hXzWxLi7Mgezwu3HfOTU02LSU56P4X4vV0o62rp3vB0pT6eoPzbixVEGUev32azjn/6Ub7SQ+lCnwv8A3OOKndmtoY09Rk2q7Bu3sAB9AA+MXPR8F+KflwlplkNSPTqgQuZ1xmBJjcS4Re+4+uYq3Tzs9Hwf4VKQ9RRzfMivSPUdrd+0WvfodaGm30xGMhjIG2D5oSLd0eR5Gu2cmv8AiagRuNXStyBkyolV1ue761sdfpxx9Tz/AF55+ia+a7PDeOdPTlpP8kjU/wDTgsiPVQsjqjH/AIjt362xorzvEePlIq6i79ItL6tqr9Xsehm+E8F+YL16caS+uRFbu0OWq3rfihUM5cm53p0niku721bzMv4Xx09Pq6JMeuDpyp/VCVdUX2aMhkOowwxvzGq7Xfy0f2wOjxModGnGMY9QLKYyWTJsElsdJtseu7nMOU8P1WkWuoR83SJ+pG0K249jG8D4g09SE2EdQjIkwnfTIG+mXSjT7OAmuPU3LqXdbu1L59d9/fJ5SWs0htGSS6S6suufTqT5zJJRQ3vbdjvtRW231wM0503t8gn2dsXH09O73DZbb7C1sctUY0o1A2N1Rvfbakvb5MCWGU8OeY2HfhaGt6Wzb5MRwMwwwwGnIeCtg77++/ri4ZfwnmlGD+mU4396554XAXRhFTqU80TaN7N28m5tt3vtmtxl0TJVGXmh+ls2dkal24zo/HPCR0vFa+nD9Onq6kI3u1Gcolv0M42ewUcrffetvpt+7gdvivFReryS05oEgTplIlc7h0nSWCBsdPvtyQixqdbXspcVKU32eTb3xFzMAwwwwDDDLeD0iWpCLxKUR+ihgRzRrcx9eFTkHAp9nJ4HbH8R8koPURkjKMZsYTY30soUiltcVbVZzaut1egGwHBk8M3dTMZBhhhmKNGN3bVHvvuFHvve9cOV1DTNR6eqemSaWoSlG9rPMRa+te+T1dVlV9gOA2CjjEwDDDGhqJw1snwlP7YC5SOi1FdoyU6vpV/bqPvimo0ltKKdlLqz5fu4uAYYY8NShKNyty63Hb0dvsuAmNCdInI3mz1LrYKK2Kv6+rvziYGrePp6ycVyS3B3OLs3N+OMnjS1FAVo4PS92sB3xMmHRflu6KLd92uUtq+LcWWkgKISumtmtmnvmQnSOzTe5Z8ncxcBmOw2cu29lVvxW9+vZ9sXDDAMMMMD/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SEBUUExQWFRUVFhcVGRYYGBgZGRgYGBYWFRgaFxcYGyYeHRojGhUYHy8gIygqLCwuFx4xNTAqNSYrLCkBCQoKDgwOGA8PGjUkHyQsLCosKiopKSwsKSopLikqNS01LSkpLCwsLDUsLCwpLCwpLCosLC01LC0qLy8sMCosLf/AABEIALwBDAMBIgACEQEDEQH/xAAbAAADAQEBAQEAAAAAAAAAAAAAAgMBBAUHBv/EADkQAQACAQMCBQIEBAQFBQAAAAECEQADITESQQQiUWGBcZEFEzKhBkKxwRRSgtEjYnKisjPC4fDx/8QAGAEBAQEBAQAAAAAAAAAAAAAAAAIBAwT/xAAmEQEBAAICAQMCBwAAAAAAAAAAAQIRITEDMkFhEvAiUXGRobHR/9oADAMBAAIRAxEAPwD4bhjadWXdWXW7Xej1xcAwx9Ot7vjavXtftmRSmxutqaps5K32v0/tgDCgdt7777ep2xcMMAwxtq73fxX1vnDTlSKD7N0/ZHAXL6fTKJAj/wARn+tmEelABGg3t6l7+2TnCq3Gy9r252bOfpfOJgNMLabOzxfxmRLazMMB9R4KCtmr3bd3f4222xMvp6BLpjG5TlsRDiXVQf8ANZ6Vz7ZDA7PEfhOpDQ0teRUNaWpGHq/l9JJ+lzC/UfTOb8+W27sdJ9GxPpu/fNnrXGMa/Te++9/NduwZk9RautijYNvjnnlwEwwwwDDDDAZggNbPGNo2TjVDZV1XtfVtX12yeVNfzXI69q8y/wCXpNxHbavodtsA0y7jcTvbX8o7EqvfiuFrJY+pO3gNgovsBe7y1fzmTS2ij05/fAxc3UlatBbdHB7Hti4YBhjTS9ivm8XAacE5E2Hf0Sx+RvCKd/fhrtt29cxV/p/YzZwpRrZrZE29E2fjAxb5zMMMAwxoRtr+qH7u2bqabFp9B+EJH7JgJhj6c6vYdk3vaznZNzMmFFKtb7VTbsb77U3tz7XgLhnfpmtraPREZ6ehc6A8v5koQVrdGXQd6U4vOXxPh2E2EiUZRWMoyKYyGpCeyVgJqVb03V7XzXvWLhhgGNOFKbbNbIm3omye+LjakKUeRTZHj3NnAXNHGhOh2Gyrb23Gynnat72XEwNlJW3dd1xyIIyLEuhL7nvW5w/3w/M8tV3sfT1299vthpaXU1YNbG+76FDu4Gas7bojsFF1sBe67tX84mbKNNPObOCbInDv6JZ+zeAuGbGKtG67VjaYdR1XVl1zXer74HR+GeJ09PUJauka0O8GUoX9JR3PTvznJmy524y3RROpRe3G6CUx6i/6NXeAnVFNykjRXd6uZW+l8eh74s4I0iPo5ulpMpEQtWgzdfV6pXVcd14Au1Xer+cCeX8R4DU0+nr05w6i49UU6j1LN8nqalt0GwbbcAfdq8938S/F3xGnp/n+J1dV04hGMmyIkSQXH2f2y8cZZXPPO42cPG8RoEQLl+YMicGNdKNFN7vN7FV3yGNLTSlEsss5LSz1LE+HK+C8G6s+iLEUU6kBQUiL/M1Qd1DIdEMaU1q1aKPY3aPbdymswlPyDCLR5pdVbAqkSy7dj23xIzYvlU5LLNkR+EU+cAlqqAqkbovYttr5xMMMB3Sekl2VD6lX/UxMMMAwwwwDDGdNAaabp7Nc1983UrbpE2LtHet6oNr7YCZqVlp+DkaUdVDolKUBuN9USLLy31G047pTfs5KU13W/r7bYC40tNKsSyz3LSz2sftmy1VAeI3Wx3bd++JgNppZ1Cllg0p3ppp96caERvenaj137tlYunG2lD3br9hcY0xClZWnTXaim/re1dsCniNCZKUVJflXFYyJRAl0+WUVGNuyKN5z5ePhG/MkDvbuf6ef2z0v4i/C9CHiJR8FrPidGopNixlaDIYNOz3rA8bNjV78YVmYDw0+qQFbtFoHyrRmUVd73xXb1u8XDAM0Fa78ZmGA0oo07I4Rhd8bF7oe218u/BhOFPZ2HZvkH774uAYYxqNJbTVnZriz5cIwu+Ni+Q7htfPPB7+mAQhaG27W6B8rsZTS8HOcumEWT1EQj5lktAVyrsVzi2kf1bLvG3mPCnH8zXzmQa8xKpCVV33bH2Q++AqVmw014F2Xb0C1+gF4zJlRRsPoWFyVe7v9eDJ4GrmZTWu9ymgqq4A4/fFlE23uzfnbdK+wPzgGnpMkIirwBa/QMv4DSJTp6TaVM5dMRIqWv0477HfJ6+kRSpxncYy8vVspbF6g3OGrPRclgNqTtXYtWgA39A2D2xcMd1PKFGyt0XvXL34/rgZOu18HPrW/xd4SmvLfB9ij9jCELQ23a3QPldj6uLgGV0+kplbu3E222qpb+/bt77KaEuln0vSJFlTQooLxaRWvZ9MTAM9r8L/jDxXh9M09LUIwFa/L0pbvO8oLni4YDSmvLfb4ODMlBOSu/wAZurMZKBEVQLo9i1aPdzFwMz2/wrwngpeE8RPX1tWHiY9H5GnGNx1LfN1Sraj3K/5uM8TDA6oaumD5W+1+bs+4c12eX03TV8bOV3J33e1/UM3W1IunAOrqOrqvprd26aL45v4yLqKBexdfPOAak7boPY4xcMMDoh42Qi+atxbsripHmK+uez+Pngp6ehPQ1deXiJwlLxP5xcfzVt6ZBbay3ps6d7vPBjqbJRvW9blXw9ucTArPw0gurPU3PlOPnG0lkflxiLKQ2X1LSAe27iaD5jzdO4dW+3vtv9svHxgsTUgSB3TyzS7fMHPoo4HJhnofiUtGOpL8qEuhViakrkRVYixoXp6d6N7zm/xT2jE/0j/5W4EoSd677fXv/bOnQ8MnmYKiUSi9KU3crK3rb3dyt0/xGoi3LpsGrC26Ntuz9nILgV/wr3Yn+of2jbnsfiv4H4bS8N4bVh4uOrqa0ZOppRg3pU0Wqc78hxZZng5fxXIekY/vEX91wM6dP1k/6Q/9zh1af+WT/qD/ANuRwwLfmx7Q+8n+1Yf4g/yR/wC5/rLJumgKNPD2a5rCMtnYbOd9txsp9q39cC0fGyEQiVv+iD/Uyni/xWerqS1J9DKcmUn8vTLVt2Igb+mcsI28hzu36X2HnjKHhX+aonvz8R5/bAfU1Uq4wbB26e5f8rs+3Jj6er1HSaUGm7qVnbd6uNu+TgxsInUrVyek+1/utYstSUkiyAuvSJ2vbavczB0EYb9URotIMmtw3kqG6bl84n4h4nTlqTdHS/L05J0wlN1JQA3Oui7b7ZyjmZot4qPmW4t73EA5/wAoHTv2oyc02oTbe27bdzYoqtt+H6Dwl0dMoy813tdxR25K99sSMimy7Nvbc3+1nzgBNqraUa7WXTXru/fDUiDs377/AN8wM3T1GLZ6JwOyI8+zzgbpafUhYX3UD5XEwwwDDHhHlbo7nrTX74mAYYY2lqdMhKab3BPkdkwFx4aqXT+op9yx/qGJhgGGGb0tXW3F4GZoZmNEN7vjbbls532Kv17YBONKbbNbInwmzi5bxOh0SrqjLaLcXqN4kqv1LpPUTF1tZk2gc8RIm6vAe/2o7YD6m8Iv+Xyv9Y/3P9OKjIsjtGJaHBdXL5Qv3M9T+FvwiPitaWjPX0vDxdOc/wAzVUiMDqDbu0n0Xl2fPhpxHecU7lT334djA5so6KMizy8+Y33Dyt+bnt23yroQq+tebCD5dw3tDe86vA/hb4nU6NDT1Jy6b6IQtqIXL9bzz87YnLLZOa80Ly+vqpqsoqJK4pslOyPwZ3/gep4bT8Vpvioa0tKM/wDiRgxjOjsX71ZZ33M5vEa+j+ZqMIS6Lkw63qlXV5SVUcc++GuHKx8LJL6WvXg+7tnTH8RWQpEI8kA02fm4uBzv9j78utGQ+ex2fNd7lnPqI/OA/wDh/WUT56v/ABsx/D/lE49XXOPUdUSoWXuEvNVnes5crFCHZkvvcapEbre078YHR4zxJHUmaUfy49UukvqkFtDN3utrKv0zjXOjxydcgG+qdt7Pm2orb7uc4YGYZV1I01HkiWqoldSVRu3sjQ/OSwDDDDAMpqTlNlJ3Xdfq8vy5PK6m2xtcS/MN9+3xt2rASE0bFE7mzhOtqvje/X29sXDAMMMaU7rjYrgO671zzy/2wAm0ltPJ2a4vCeoybVV5Xd++EYXfGxe6H2vl9jDTQSyzuXV/OATC9mzbtXbfv65pKPSlPVeze1elV/fEwwDH1IV3HYdr7l1ucnGJhgUYhY7tCIlF0t7b7NclOL+Y9PT2u/nj+2bpQ6pBYWhbwe7XbEwDDDKwZQSXCllg2Nx7/OBLDDDAt4fib/y195B/S8jlo7ab7yP2G/6mT6drsu6re/rxVfOBhL9//wBz0fwH+IdfwWr+b4efRNixWhseRHbsPxnm43W1V7Xde+bLrplks1Xs+FdScOp046nUqsnuylcn0d230D0zh8V4CRDrYo29XFG5VU3yuR0ZTpYqEaveu+3fm96PRezmausoHXJKLG6Evbnf/wCcu5Szlwx8eWOVs1/P+o5WU56kt2U5UG9rUSj32CvoZhrNBsh1UV/mKd+ex9sXT1Olsr5L/bOb0FzSK3Rxu+3b++ZlNdl1S6ipW2URpvc6QA37VgV8Rf5s62Rn3ra0f27Zzkv3/wD3+2dWt411ZMtaTKcm3UW5L/z3+r68/XjE1PAzjDr6V0+rp/MBYMquuri63rn2wE8L4frl09UY7LckibDLl7tUe6Yumm9i7NU1vWzw7X2/czA2d/j1yvh/BTnGcoRU049c0/lj1Rhb/qlE+cCGX8FAdSJLpBaWSkS9rU3o5+MhhgOalVWyb9Qt3dn0r2xZSVtbXdXMwwKwYdErJddx6UTpDzdXUVa/pqk785LDDAfT1WN0pYjTVjsj7OJlIeHkxlIisY11IbFtF+lu2TwLeKYdX/D6iNH6kW6Orgquq69qyOGNOVqgFvBdHsXvgdX4f45hKIznGHmjLoBkQ1AjqdI0Kx9Uzm1tRlJVVVbeW27c3SI35rCpVQPmp6TdNrq/Q9cngGGGGA0ZbOw3332+m9ffFwwwDDDDAMMMZlde23B6rv684HZ4vwM4aOjKRUdUnODY2Evy3YbKYcNZxxjfcNr3zqhqhGPVbFJCHqMkr0befrzwz1NFjGymEmr8t2b1XI+tfdzBz56n4N+GR1dXU03zdOlryj035paelOca2tPLf0zy89P+Hfw119chHUNJI6kybdDCEpm5xbEOrtd9sXoe5q/wjpH5XVqz0vzIxuLDqOqPhPD+In1SZxI3LXIllHKhnH+Ofwg+G0HUlKRKOrHTlCUYidZrMXqhORxotl9/Tdv4j+E/FQmMNRlqmjLxGoXKM9OXVrQ1Iqv64/kS6nbfy7vMtb+E/FSY6cZEy49EXVgWTlCHXGPWnR+Zqh1e69pVEvy1+awymvo9EmKijVxSR8SNk9zMlpPUh5qvc3GuU9qLzowmGNtXe7+K3v8Atm6WpSNEvZun60jgJnd+HfjWroxnGCdGpHonCQSjIUeE2lseaNSN6S84cacEUREaR2RORMDv8kzy+VpOlOqt7Ua6vnd54M4tTQY7pt6m4/JiDnb4XW65AvTKSHUbjb/PHv8AX+uC3XLhwz29DU05akITnLw0H9WpE6yrfN0RpltRsu48cHmavmj1dxBoq7FGjv5X9vfN1PZG77xz4Y3Rte1XXJf25r3xcxYwwwwNHNkHZvY++LjammjTzt+5eBunHuj0nKe41++LGSIjSbids0m0l7PJ61xi4DM2gtrdDtbQp9j7ZXwOpCOrB1Ys9MlFnAl0soidUSVNKWXkpaigKpEoF4LWj0LV+XFwL+NnCWrN04sNNlJhBepjFXpiyotCi++TmG1K7b2VT6G7Z74T1VAf5Sj6Wv8AVcUMDo8L+IT05k4pcYsTqjGRUoyi+WQnEnetueTIdXFXfrf2r0zYwOoFoumXIF7u3OKmASkqq2u6vfMx5zutgora9+d23n6emJgPqwCSCSBQkXT7lg/fEwwwOiaflR236pb3tVQ2qvV5vJ6Ot0+48nr/ALPvl+rq04CgE0uuB6W2i3v79sjpaQkrmR6Y2CS87YdJQ00rvR5Xe6sDW0aLjvF7+j6Pvm+F8XLTVg0yjODsPlnFhI39Rczw+t0u5cX9UfU9Pb69s7dfT0Z6kpaDLTOpY6c3qYl7BqAdSfQcwdHhP4t8RCBDqJQqt4wlIF1lYylFST/iNXzbvn9iujV/jHxHUz0ghCMoEXojNgRYzhB1GNoy0SSbCktqUzxtbw01V8zaqbt92Xc+c57zNQZj6UVfLzS/FN/teZpxF3aPXnFygYYY0Ym9tUbe7Zt/V+MBcaJbzXu3/bNJ+VKLU33sq9jet77nYxT3wMysJkemQvUN0hW1JTe/ftmakyqI1ut2rTVD22p3A5fat/LZJ0xd+At4N/8AfEZda5dmn4tNKenCcTT1GLKMojIYKnTJipz/ACpe1mRdF6SMKl1K3ZuxPR3AF3Qu30zllGmnZMzN2mY/J9OYO4S2Sm+4g7Jw7/GJj6sKUEl7l0/SwcTMWbU1GSqqu6vK++LlvB6zDUhIIyYyjIjKJKKiISi7I9x2cTWXqbAbbAAG+ANgwMoq73viu229/wD3jFxnUaDsK/LV/wBDFwDDDK6vh+mMZXF672JClNeY5PUvkwEhC/Thd0OC+/f2xcMMBtOrOq6vetmvZxc0MzAMMMMAzYypv/5/ZzMbTiKC0eu+32wMXMwwwLH/AKb7SP3Jf7ZHOiAfky3364bV2rUtv61t75GTxtW333d//vpgGlqMZEoqIiJyJuJhBO4uzVNb9uzt7YS1FoXgo9i1/qv3zY6flWzatu7d8fSv3MDqn4sIxhKD1RZEpMnq7UG3l6afU342zetlxWp/yyPP8Ju/D8ZxLmYHVDSjNreDv7hW7fCB852eA/BnWmaejCetNFCCdT0jJrTTqaBfjObwfihU1NxjKJL+Ya283otG90LlPGeBjpmkw1hlOEpSjUoy0pEpxISq/MkR27SM3qIvN04tbS6a7iWPqcffasnnR4jaMYvJa+11t+1/OR09JlsC0LsXsFr9AFxe243cLjx0lFO1X679/p/uZ0aP4ZOTSMTfdGtt367f78Z0eH1IxOib+mbJPN06ggFdKNlWXs9XbvUw/NGXlk9PP6JeH/C1fO9HFkrGmUY3xQW8vo+md2r4uGkBVoV0tLx027UbWbg+XTa5zi8R+LySoeQBNuaa79v0jR3v1zgy/rmPGLlPFl5OfJ+y3itYnOUgoXhWT8yeX1fX0w/wk/y/zOiX5fV0dfS9PXXV09XHVW9c1kcf86XT029N9XTbV1V1xdbXnHt6ZNTTJwCtxsva9t0ps52vazfFx9WFSSxpSzh9y+2JhowwwwDDDDAaUr9OK2xcMtqeElGEZp5ZixbN6el2Nzf1wI4YYYD6WtKLcVi0lim0him3ZFH64mGGBvQ1dbcX2tuv6P2zMoa8iLDqelSTG3pZREFOLCUgfd9cngNHUoTbcrcHuOymztye5wuH5jVW1d12vi69ceX6D9O6/wDUcc+3p85hce36o94jtfMbPU5PfAnjRhYu22/PuG3rzm/lPT1drq/er4zIzS67lfGBTR/RP6D/ANwf3w1GHRHp6uvzdd108+Xpovjm8ND9M/8ApP8Azhk4aa3XYv4MA04W1sX6tH3c2cxACkG23fdfjbbb0zNSFOyOw2X3BrcNy6+O/OYmBmGGMp0mzdtt7JtRVdt977npuFfE6s51Oduxpkk2rTjGJEfaPT+2ZHxkwonID3f2ycIKgFrwZ6XhPwnvOv8ApbP+lXvG2No8TG8vHHK9OXkzwxn4nBpEpsYHeW3HMqOfgzunA0oac49MkXq7xkK1sl1RKKP+Xje1/wASmRiBFiidKdVCV10sqUltsX5TdzztfxEptyb+x78Hur85XGG57o/F5dXqf39/e3Z4j8U/yMuKt5obibPILG+41RnK6p+qXnlIkPV1beiI7v7bd8hhkXK3t1w8eOHSvitOJJIS647ebp6ewu1vDZ8ZLDKaEVemMeplUQq21K6fdSvnJWnl9fSnp+SW3UQnVjZKPVF2f8s+O174niPDy05yhOLGcJMZRkIxkNIjuIlVi6c6R2233BPkdnAXDDGjKvTcrgf64G6c6bodkputxL2e138ZmpEFBs9d9/vvm6OqxkSKs33CR8xkI/OLKVt+uBmGNqRB2b9y/wC+LgGNHUQQUHZL53vf13B+MIJZYpe4NKd6aa+2LgGGGX8N4bqS3oh1EXUSTGNvL0itc0C7cYB4jwU9MgzixNSPXBSuqPVKPUepcZHw5KMtna72vfbcbK+lb+uW8TCLOX5RLoNzqRa2HcDu+nfEnrXsWRu+m1Lqr+uBLDGmFtWl7KU12stp+cXAaU7DY2K+u67++9fBi4Zo4GxnQlG/7bjt9sNOFoWFtW8H19sNTUZKvKq/V3yvgzznflD1QWJ96zZN1luptbw/hXzWxLi7Mgezwu3HfOTU02LSU56P4X4vV0o62rp3vB0pT6eoPzbixVEGUev32azjn/6Ub7SQ+lCnwv8A3OOKndmtoY09Rk2q7Bu3sAB9AA+MXPR8F+KflwlplkNSPTqgQuZ1xmBJjcS4Re+4+uYq3Tzs9Hwf4VKQ9RRzfMivSPUdrd+0WvfodaGm30xGMhjIG2D5oSLd0eR5Gu2cmv8AiagRuNXStyBkyolV1ue761sdfpxx9Tz/AF55+ia+a7PDeOdPTlpP8kjU/wDTgsiPVQsjqjH/AIjt362xorzvEePlIq6i79ItL6tqr9Xsehm+E8F+YL16caS+uRFbu0OWq3rfihUM5cm53p0niku721bzMv4Xx09Pq6JMeuDpyp/VCVdUX2aMhkOowwxvzGq7Xfy0f2wOjxModGnGMY9QLKYyWTJsElsdJtseu7nMOU8P1WkWuoR83SJ+pG0K249jG8D4g09SE2EdQjIkwnfTIG+mXSjT7OAmuPU3LqXdbu1L59d9/fJ5SWs0htGSS6S6suufTqT5zJJRQ3vbdjvtRW231wM0503t8gn2dsXH09O73DZbb7C1sctUY0o1A2N1Rvfbakvb5MCWGU8OeY2HfhaGt6Wzb5MRwMwwwwGnIeCtg77++/ri4ZfwnmlGD+mU4396554XAXRhFTqU80TaN7N28m5tt3vtmtxl0TJVGXmh+ls2dkal24zo/HPCR0vFa+nD9Onq6kI3u1Gcolv0M42ewUcrffetvpt+7gdvivFReryS05oEgTplIlc7h0nSWCBsdPvtyQixqdbXspcVKU32eTb3xFzMAwwwwDDDLeD0iWpCLxKUR+ihgRzRrcx9eFTkHAp9nJ4HbH8R8koPURkjKMZsYTY30soUiltcVbVZzaut1egGwHBk8M3dTMZBhhhmKNGN3bVHvvuFHvve9cOV1DTNR6eqemSaWoSlG9rPMRa+te+T1dVlV9gOA2CjjEwDDDGhqJw1snwlP7YC5SOi1FdoyU6vpV/bqPvimo0ltKKdlLqz5fu4uAYYY8NShKNyty63Hb0dvsuAmNCdInI3mz1LrYKK2Kv6+rvziYGrePp6ycVyS3B3OLs3N+OMnjS1FAVo4PS92sB3xMmHRflu6KLd92uUtq+LcWWkgKISumtmtmnvmQnSOzTe5Z8ncxcBmOw2cu29lVvxW9+vZ9sXDDAMMMMD/9k="/>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my.execpc.com/60/B3/culp/astronomy/fig/UrsaMajo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8200"/>
            <a:ext cx="8775700" cy="61417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thumb/e/e0/Ursa_Major.jpg/1280px-Ursa_Major.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82" y="3946787"/>
            <a:ext cx="4032970" cy="28055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astro.wisc.edu/~dolan/constellations/gif/UMA.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900" y="13355"/>
            <a:ext cx="2518914"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973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298</Words>
  <Application>Microsoft Office PowerPoint</Application>
  <PresentationFormat>On-screen Show (4:3)</PresentationFormat>
  <Paragraphs>37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Constellations in the Sky</vt:lpstr>
      <vt:lpstr>PowerPoint Presentation</vt:lpstr>
      <vt:lpstr>PowerPoint Presentation</vt:lpstr>
      <vt:lpstr>PowerPoint Presentation</vt:lpstr>
      <vt:lpstr>PowerPoint Presentation</vt:lpstr>
      <vt:lpstr>PowerPoint Presentation</vt:lpstr>
      <vt:lpstr>PowerPoint Presentation</vt:lpstr>
      <vt:lpstr>Eight Important Constellations for our class to know and be able to locate.</vt:lpstr>
      <vt:lpstr>1. Ursa Major</vt:lpstr>
      <vt:lpstr>2. Ursa Minor</vt:lpstr>
      <vt:lpstr>3. Orion</vt:lpstr>
      <vt:lpstr>4. Gemini</vt:lpstr>
      <vt:lpstr>5. Scorpius</vt:lpstr>
      <vt:lpstr>6. Leo the Lion</vt:lpstr>
      <vt:lpstr>7. Draco the Dragon</vt:lpstr>
      <vt:lpstr>8. Pegasus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Constellations in the Sky</dc:title>
  <dc:creator>Windows User</dc:creator>
  <cp:lastModifiedBy>Windows User</cp:lastModifiedBy>
  <cp:revision>10</cp:revision>
  <dcterms:created xsi:type="dcterms:W3CDTF">2013-01-30T14:15:58Z</dcterms:created>
  <dcterms:modified xsi:type="dcterms:W3CDTF">2013-01-30T20:02:46Z</dcterms:modified>
</cp:coreProperties>
</file>